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88" r:id="rId2"/>
    <p:sldId id="257" r:id="rId3"/>
    <p:sldId id="262" r:id="rId4"/>
    <p:sldId id="260" r:id="rId5"/>
    <p:sldId id="261"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64" r:id="rId20"/>
    <p:sldId id="263" r:id="rId21"/>
    <p:sldId id="259" r:id="rId22"/>
    <p:sldId id="279" r:id="rId23"/>
    <p:sldId id="280" r:id="rId24"/>
    <p:sldId id="281" r:id="rId25"/>
    <p:sldId id="282" r:id="rId26"/>
    <p:sldId id="283" r:id="rId27"/>
    <p:sldId id="284" r:id="rId28"/>
    <p:sldId id="285" r:id="rId29"/>
    <p:sldId id="286" r:id="rId30"/>
    <p:sldId id="287" r:id="rId31"/>
    <p:sldId id="290" r:id="rId3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94" autoAdjust="0"/>
    <p:restoredTop sz="94628"/>
  </p:normalViewPr>
  <p:slideViewPr>
    <p:cSldViewPr snapToGrid="0" snapToObjects="1">
      <p:cViewPr varScale="1">
        <p:scale>
          <a:sx n="119" d="100"/>
          <a:sy n="119" d="100"/>
        </p:scale>
        <p:origin x="104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0279F3-860A-9D47-ADA8-A3C25D9D6B74}" type="datetimeFigureOut">
              <a:rPr lang="fr-FR" smtClean="0"/>
              <a:t>26/08/2021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9DBD0E-77DF-F547-916C-67B651ED37DC}" type="slidenum">
              <a:rPr lang="fr-FR" smtClean="0"/>
              <a:t>‹N°›</a:t>
            </a:fld>
            <a:endParaRPr lang="fr-FR"/>
          </a:p>
        </p:txBody>
      </p:sp>
    </p:spTree>
    <p:extLst>
      <p:ext uri="{BB962C8B-B14F-4D97-AF65-F5344CB8AC3E}">
        <p14:creationId xmlns:p14="http://schemas.microsoft.com/office/powerpoint/2010/main" val="748591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BB736-BC70-8B4F-A29C-01D2D8C18262}" type="datetimeFigureOut">
              <a:rPr lang="fr-FR" smtClean="0"/>
              <a:t>26/08/2021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A64E9-D3D0-F840-8630-E6634DDB8B2B}" type="slidenum">
              <a:rPr lang="fr-FR" smtClean="0"/>
              <a:t>‹N°›</a:t>
            </a:fld>
            <a:endParaRPr lang="fr-FR"/>
          </a:p>
        </p:txBody>
      </p:sp>
    </p:spTree>
    <p:extLst>
      <p:ext uri="{BB962C8B-B14F-4D97-AF65-F5344CB8AC3E}">
        <p14:creationId xmlns:p14="http://schemas.microsoft.com/office/powerpoint/2010/main" val="10638249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7F3038F6-3A2D-B74E-8FC1-40B31C6E0B68}" type="datetime1">
              <a:rPr lang="fr-FR" smtClean="0"/>
              <a:t>26/08/2021</a:t>
            </a:fld>
            <a:endParaRPr lang="fr-FR"/>
          </a:p>
        </p:txBody>
      </p:sp>
      <p:sp>
        <p:nvSpPr>
          <p:cNvPr id="5" name="Espace réservé du pied de page 4"/>
          <p:cNvSpPr>
            <a:spLocks noGrp="1"/>
          </p:cNvSpPr>
          <p:nvPr>
            <p:ph type="ftr" sz="quarter" idx="11"/>
          </p:nvPr>
        </p:nvSpPr>
        <p:spPr/>
        <p:txBody>
          <a:bodyPr/>
          <a:lstStyle/>
          <a:p>
            <a:r>
              <a:rPr lang="fr-FR"/>
              <a:t>Monique Lafont Formation Conseil</a:t>
            </a:r>
          </a:p>
        </p:txBody>
      </p:sp>
      <p:sp>
        <p:nvSpPr>
          <p:cNvPr id="6" name="Espace réservé du numéro de diapositive 5"/>
          <p:cNvSpPr>
            <a:spLocks noGrp="1"/>
          </p:cNvSpPr>
          <p:nvPr>
            <p:ph type="sldNum" sz="quarter" idx="12"/>
          </p:nvPr>
        </p:nvSpPr>
        <p:spPr/>
        <p:txBody>
          <a:bodyPr/>
          <a:lstStyle/>
          <a:p>
            <a:fld id="{DA6D0CE9-0537-0645-9D9D-006FA1DD84FD}" type="slidenum">
              <a:rPr lang="fr-FR" smtClean="0"/>
              <a:t>‹N°›</a:t>
            </a:fld>
            <a:endParaRPr lang="fr-FR"/>
          </a:p>
        </p:txBody>
      </p:sp>
    </p:spTree>
    <p:extLst>
      <p:ext uri="{BB962C8B-B14F-4D97-AF65-F5344CB8AC3E}">
        <p14:creationId xmlns:p14="http://schemas.microsoft.com/office/powerpoint/2010/main" val="3471745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DE9D0E6-745F-7E46-84E7-4850ED44DB2C}" type="datetime1">
              <a:rPr lang="fr-FR" smtClean="0"/>
              <a:t>26/08/2021</a:t>
            </a:fld>
            <a:endParaRPr lang="fr-FR"/>
          </a:p>
        </p:txBody>
      </p:sp>
      <p:sp>
        <p:nvSpPr>
          <p:cNvPr id="5" name="Espace réservé du pied de page 4"/>
          <p:cNvSpPr>
            <a:spLocks noGrp="1"/>
          </p:cNvSpPr>
          <p:nvPr>
            <p:ph type="ftr" sz="quarter" idx="11"/>
          </p:nvPr>
        </p:nvSpPr>
        <p:spPr/>
        <p:txBody>
          <a:bodyPr/>
          <a:lstStyle/>
          <a:p>
            <a:r>
              <a:rPr lang="fr-FR"/>
              <a:t>Monique Lafont Formation Conseil</a:t>
            </a:r>
          </a:p>
        </p:txBody>
      </p:sp>
      <p:sp>
        <p:nvSpPr>
          <p:cNvPr id="6" name="Espace réservé du numéro de diapositive 5"/>
          <p:cNvSpPr>
            <a:spLocks noGrp="1"/>
          </p:cNvSpPr>
          <p:nvPr>
            <p:ph type="sldNum" sz="quarter" idx="12"/>
          </p:nvPr>
        </p:nvSpPr>
        <p:spPr/>
        <p:txBody>
          <a:bodyPr/>
          <a:lstStyle/>
          <a:p>
            <a:fld id="{DA6D0CE9-0537-0645-9D9D-006FA1DD84FD}" type="slidenum">
              <a:rPr lang="fr-FR" smtClean="0"/>
              <a:t>‹N°›</a:t>
            </a:fld>
            <a:endParaRPr lang="fr-FR"/>
          </a:p>
        </p:txBody>
      </p:sp>
    </p:spTree>
    <p:extLst>
      <p:ext uri="{BB962C8B-B14F-4D97-AF65-F5344CB8AC3E}">
        <p14:creationId xmlns:p14="http://schemas.microsoft.com/office/powerpoint/2010/main" val="387281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10D31D4-4DF9-EC4F-99C1-6542889CF908}" type="datetime1">
              <a:rPr lang="fr-FR" smtClean="0"/>
              <a:t>26/08/2021</a:t>
            </a:fld>
            <a:endParaRPr lang="fr-FR"/>
          </a:p>
        </p:txBody>
      </p:sp>
      <p:sp>
        <p:nvSpPr>
          <p:cNvPr id="5" name="Espace réservé du pied de page 4"/>
          <p:cNvSpPr>
            <a:spLocks noGrp="1"/>
          </p:cNvSpPr>
          <p:nvPr>
            <p:ph type="ftr" sz="quarter" idx="11"/>
          </p:nvPr>
        </p:nvSpPr>
        <p:spPr/>
        <p:txBody>
          <a:bodyPr/>
          <a:lstStyle/>
          <a:p>
            <a:r>
              <a:rPr lang="fr-FR"/>
              <a:t>Monique Lafont Formation Conseil</a:t>
            </a:r>
          </a:p>
        </p:txBody>
      </p:sp>
      <p:sp>
        <p:nvSpPr>
          <p:cNvPr id="6" name="Espace réservé du numéro de diapositive 5"/>
          <p:cNvSpPr>
            <a:spLocks noGrp="1"/>
          </p:cNvSpPr>
          <p:nvPr>
            <p:ph type="sldNum" sz="quarter" idx="12"/>
          </p:nvPr>
        </p:nvSpPr>
        <p:spPr/>
        <p:txBody>
          <a:bodyPr/>
          <a:lstStyle/>
          <a:p>
            <a:fld id="{DA6D0CE9-0537-0645-9D9D-006FA1DD84FD}" type="slidenum">
              <a:rPr lang="fr-FR" smtClean="0"/>
              <a:t>‹N°›</a:t>
            </a:fld>
            <a:endParaRPr lang="fr-FR"/>
          </a:p>
        </p:txBody>
      </p:sp>
    </p:spTree>
    <p:extLst>
      <p:ext uri="{BB962C8B-B14F-4D97-AF65-F5344CB8AC3E}">
        <p14:creationId xmlns:p14="http://schemas.microsoft.com/office/powerpoint/2010/main" val="217280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DD095DF-CDA1-9E41-8A00-721157823E23}" type="datetime1">
              <a:rPr lang="fr-FR" smtClean="0"/>
              <a:t>26/08/2021</a:t>
            </a:fld>
            <a:endParaRPr lang="fr-FR"/>
          </a:p>
        </p:txBody>
      </p:sp>
      <p:sp>
        <p:nvSpPr>
          <p:cNvPr id="5" name="Espace réservé du pied de page 4"/>
          <p:cNvSpPr>
            <a:spLocks noGrp="1"/>
          </p:cNvSpPr>
          <p:nvPr>
            <p:ph type="ftr" sz="quarter" idx="11"/>
          </p:nvPr>
        </p:nvSpPr>
        <p:spPr/>
        <p:txBody>
          <a:bodyPr/>
          <a:lstStyle/>
          <a:p>
            <a:r>
              <a:rPr lang="fr-FR"/>
              <a:t>Monique Lafont Formation Conseil</a:t>
            </a:r>
          </a:p>
        </p:txBody>
      </p:sp>
      <p:sp>
        <p:nvSpPr>
          <p:cNvPr id="6" name="Espace réservé du numéro de diapositive 5"/>
          <p:cNvSpPr>
            <a:spLocks noGrp="1"/>
          </p:cNvSpPr>
          <p:nvPr>
            <p:ph type="sldNum" sz="quarter" idx="12"/>
          </p:nvPr>
        </p:nvSpPr>
        <p:spPr/>
        <p:txBody>
          <a:bodyPr/>
          <a:lstStyle/>
          <a:p>
            <a:fld id="{DA6D0CE9-0537-0645-9D9D-006FA1DD84FD}" type="slidenum">
              <a:rPr lang="fr-FR" smtClean="0"/>
              <a:t>‹N°›</a:t>
            </a:fld>
            <a:endParaRPr lang="fr-FR"/>
          </a:p>
        </p:txBody>
      </p:sp>
    </p:spTree>
    <p:extLst>
      <p:ext uri="{BB962C8B-B14F-4D97-AF65-F5344CB8AC3E}">
        <p14:creationId xmlns:p14="http://schemas.microsoft.com/office/powerpoint/2010/main" val="247303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5D91B60-55E4-8648-9231-CF767BF0EBDD}" type="datetime1">
              <a:rPr lang="fr-FR" smtClean="0"/>
              <a:t>26/08/2021</a:t>
            </a:fld>
            <a:endParaRPr lang="fr-FR"/>
          </a:p>
        </p:txBody>
      </p:sp>
      <p:sp>
        <p:nvSpPr>
          <p:cNvPr id="5" name="Espace réservé du pied de page 4"/>
          <p:cNvSpPr>
            <a:spLocks noGrp="1"/>
          </p:cNvSpPr>
          <p:nvPr>
            <p:ph type="ftr" sz="quarter" idx="11"/>
          </p:nvPr>
        </p:nvSpPr>
        <p:spPr/>
        <p:txBody>
          <a:bodyPr/>
          <a:lstStyle/>
          <a:p>
            <a:r>
              <a:rPr lang="fr-FR"/>
              <a:t>Monique Lafont Formation Conseil</a:t>
            </a:r>
          </a:p>
        </p:txBody>
      </p:sp>
      <p:sp>
        <p:nvSpPr>
          <p:cNvPr id="6" name="Espace réservé du numéro de diapositive 5"/>
          <p:cNvSpPr>
            <a:spLocks noGrp="1"/>
          </p:cNvSpPr>
          <p:nvPr>
            <p:ph type="sldNum" sz="quarter" idx="12"/>
          </p:nvPr>
        </p:nvSpPr>
        <p:spPr/>
        <p:txBody>
          <a:bodyPr/>
          <a:lstStyle/>
          <a:p>
            <a:fld id="{DA6D0CE9-0537-0645-9D9D-006FA1DD84FD}" type="slidenum">
              <a:rPr lang="fr-FR" smtClean="0"/>
              <a:t>‹N°›</a:t>
            </a:fld>
            <a:endParaRPr lang="fr-FR"/>
          </a:p>
        </p:txBody>
      </p:sp>
    </p:spTree>
    <p:extLst>
      <p:ext uri="{BB962C8B-B14F-4D97-AF65-F5344CB8AC3E}">
        <p14:creationId xmlns:p14="http://schemas.microsoft.com/office/powerpoint/2010/main" val="108272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0381483-BF7A-5D45-A09B-867B64465897}" type="datetime1">
              <a:rPr lang="fr-FR" smtClean="0"/>
              <a:t>26/08/2021</a:t>
            </a:fld>
            <a:endParaRPr lang="fr-FR"/>
          </a:p>
        </p:txBody>
      </p:sp>
      <p:sp>
        <p:nvSpPr>
          <p:cNvPr id="6" name="Espace réservé du pied de page 5"/>
          <p:cNvSpPr>
            <a:spLocks noGrp="1"/>
          </p:cNvSpPr>
          <p:nvPr>
            <p:ph type="ftr" sz="quarter" idx="11"/>
          </p:nvPr>
        </p:nvSpPr>
        <p:spPr/>
        <p:txBody>
          <a:bodyPr/>
          <a:lstStyle/>
          <a:p>
            <a:r>
              <a:rPr lang="fr-FR"/>
              <a:t>Monique Lafont Formation Conseil</a:t>
            </a:r>
          </a:p>
        </p:txBody>
      </p:sp>
      <p:sp>
        <p:nvSpPr>
          <p:cNvPr id="7" name="Espace réservé du numéro de diapositive 6"/>
          <p:cNvSpPr>
            <a:spLocks noGrp="1"/>
          </p:cNvSpPr>
          <p:nvPr>
            <p:ph type="sldNum" sz="quarter" idx="12"/>
          </p:nvPr>
        </p:nvSpPr>
        <p:spPr/>
        <p:txBody>
          <a:bodyPr/>
          <a:lstStyle/>
          <a:p>
            <a:fld id="{DA6D0CE9-0537-0645-9D9D-006FA1DD84FD}" type="slidenum">
              <a:rPr lang="fr-FR" smtClean="0"/>
              <a:t>‹N°›</a:t>
            </a:fld>
            <a:endParaRPr lang="fr-FR"/>
          </a:p>
        </p:txBody>
      </p:sp>
    </p:spTree>
    <p:extLst>
      <p:ext uri="{BB962C8B-B14F-4D97-AF65-F5344CB8AC3E}">
        <p14:creationId xmlns:p14="http://schemas.microsoft.com/office/powerpoint/2010/main" val="72537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069BF51-7005-6B41-A550-DF0699AAA8D4}" type="datetime1">
              <a:rPr lang="fr-FR" smtClean="0"/>
              <a:t>26/08/2021</a:t>
            </a:fld>
            <a:endParaRPr lang="fr-FR"/>
          </a:p>
        </p:txBody>
      </p:sp>
      <p:sp>
        <p:nvSpPr>
          <p:cNvPr id="8" name="Espace réservé du pied de page 7"/>
          <p:cNvSpPr>
            <a:spLocks noGrp="1"/>
          </p:cNvSpPr>
          <p:nvPr>
            <p:ph type="ftr" sz="quarter" idx="11"/>
          </p:nvPr>
        </p:nvSpPr>
        <p:spPr/>
        <p:txBody>
          <a:bodyPr/>
          <a:lstStyle/>
          <a:p>
            <a:r>
              <a:rPr lang="fr-FR"/>
              <a:t>Monique Lafont Formation Conseil</a:t>
            </a:r>
          </a:p>
        </p:txBody>
      </p:sp>
      <p:sp>
        <p:nvSpPr>
          <p:cNvPr id="9" name="Espace réservé du numéro de diapositive 8"/>
          <p:cNvSpPr>
            <a:spLocks noGrp="1"/>
          </p:cNvSpPr>
          <p:nvPr>
            <p:ph type="sldNum" sz="quarter" idx="12"/>
          </p:nvPr>
        </p:nvSpPr>
        <p:spPr/>
        <p:txBody>
          <a:bodyPr/>
          <a:lstStyle/>
          <a:p>
            <a:fld id="{DA6D0CE9-0537-0645-9D9D-006FA1DD84FD}" type="slidenum">
              <a:rPr lang="fr-FR" smtClean="0"/>
              <a:t>‹N°›</a:t>
            </a:fld>
            <a:endParaRPr lang="fr-FR"/>
          </a:p>
        </p:txBody>
      </p:sp>
    </p:spTree>
    <p:extLst>
      <p:ext uri="{BB962C8B-B14F-4D97-AF65-F5344CB8AC3E}">
        <p14:creationId xmlns:p14="http://schemas.microsoft.com/office/powerpoint/2010/main" val="402169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6EA496D-E38D-7443-A635-92710F0B13A8}" type="datetime1">
              <a:rPr lang="fr-FR" smtClean="0"/>
              <a:t>26/08/2021</a:t>
            </a:fld>
            <a:endParaRPr lang="fr-FR"/>
          </a:p>
        </p:txBody>
      </p:sp>
      <p:sp>
        <p:nvSpPr>
          <p:cNvPr id="4" name="Espace réservé du pied de page 3"/>
          <p:cNvSpPr>
            <a:spLocks noGrp="1"/>
          </p:cNvSpPr>
          <p:nvPr>
            <p:ph type="ftr" sz="quarter" idx="11"/>
          </p:nvPr>
        </p:nvSpPr>
        <p:spPr/>
        <p:txBody>
          <a:bodyPr/>
          <a:lstStyle/>
          <a:p>
            <a:r>
              <a:rPr lang="fr-FR"/>
              <a:t>Monique Lafont Formation Conseil</a:t>
            </a:r>
          </a:p>
        </p:txBody>
      </p:sp>
      <p:sp>
        <p:nvSpPr>
          <p:cNvPr id="5" name="Espace réservé du numéro de diapositive 4"/>
          <p:cNvSpPr>
            <a:spLocks noGrp="1"/>
          </p:cNvSpPr>
          <p:nvPr>
            <p:ph type="sldNum" sz="quarter" idx="12"/>
          </p:nvPr>
        </p:nvSpPr>
        <p:spPr/>
        <p:txBody>
          <a:bodyPr/>
          <a:lstStyle/>
          <a:p>
            <a:fld id="{DA6D0CE9-0537-0645-9D9D-006FA1DD84FD}" type="slidenum">
              <a:rPr lang="fr-FR" smtClean="0"/>
              <a:t>‹N°›</a:t>
            </a:fld>
            <a:endParaRPr lang="fr-FR"/>
          </a:p>
        </p:txBody>
      </p:sp>
    </p:spTree>
    <p:extLst>
      <p:ext uri="{BB962C8B-B14F-4D97-AF65-F5344CB8AC3E}">
        <p14:creationId xmlns:p14="http://schemas.microsoft.com/office/powerpoint/2010/main" val="39657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31B049-854A-4F48-A5FB-3712F82D1915}" type="datetime1">
              <a:rPr lang="fr-FR" smtClean="0"/>
              <a:t>26/08/2021</a:t>
            </a:fld>
            <a:endParaRPr lang="fr-FR"/>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DA6D0CE9-0537-0645-9D9D-006FA1DD84FD}" type="slidenum">
              <a:rPr lang="fr-FR" smtClean="0"/>
              <a:t>‹N°›</a:t>
            </a:fld>
            <a:endParaRPr lang="fr-FR"/>
          </a:p>
        </p:txBody>
      </p:sp>
    </p:spTree>
    <p:extLst>
      <p:ext uri="{BB962C8B-B14F-4D97-AF65-F5344CB8AC3E}">
        <p14:creationId xmlns:p14="http://schemas.microsoft.com/office/powerpoint/2010/main" val="401184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E73F167-1BE1-3644-86E3-2845A3AB5590}" type="datetime1">
              <a:rPr lang="fr-FR" smtClean="0"/>
              <a:t>26/08/2021</a:t>
            </a:fld>
            <a:endParaRPr lang="fr-FR"/>
          </a:p>
        </p:txBody>
      </p:sp>
      <p:sp>
        <p:nvSpPr>
          <p:cNvPr id="6" name="Espace réservé du pied de page 5"/>
          <p:cNvSpPr>
            <a:spLocks noGrp="1"/>
          </p:cNvSpPr>
          <p:nvPr>
            <p:ph type="ftr" sz="quarter" idx="11"/>
          </p:nvPr>
        </p:nvSpPr>
        <p:spPr/>
        <p:txBody>
          <a:bodyPr/>
          <a:lstStyle/>
          <a:p>
            <a:r>
              <a:rPr lang="fr-FR"/>
              <a:t>Monique Lafont Formation Conseil</a:t>
            </a:r>
          </a:p>
        </p:txBody>
      </p:sp>
      <p:sp>
        <p:nvSpPr>
          <p:cNvPr id="7" name="Espace réservé du numéro de diapositive 6"/>
          <p:cNvSpPr>
            <a:spLocks noGrp="1"/>
          </p:cNvSpPr>
          <p:nvPr>
            <p:ph type="sldNum" sz="quarter" idx="12"/>
          </p:nvPr>
        </p:nvSpPr>
        <p:spPr/>
        <p:txBody>
          <a:bodyPr/>
          <a:lstStyle/>
          <a:p>
            <a:fld id="{DA6D0CE9-0537-0645-9D9D-006FA1DD84FD}" type="slidenum">
              <a:rPr lang="fr-FR" smtClean="0"/>
              <a:t>‹N°›</a:t>
            </a:fld>
            <a:endParaRPr lang="fr-FR"/>
          </a:p>
        </p:txBody>
      </p:sp>
    </p:spTree>
    <p:extLst>
      <p:ext uri="{BB962C8B-B14F-4D97-AF65-F5344CB8AC3E}">
        <p14:creationId xmlns:p14="http://schemas.microsoft.com/office/powerpoint/2010/main" val="13303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1B6EC81-8422-6F49-9E8C-B368DC792F6C}" type="datetime1">
              <a:rPr lang="fr-FR" smtClean="0"/>
              <a:t>26/08/2021</a:t>
            </a:fld>
            <a:endParaRPr lang="fr-FR"/>
          </a:p>
        </p:txBody>
      </p:sp>
      <p:sp>
        <p:nvSpPr>
          <p:cNvPr id="6" name="Espace réservé du pied de page 5"/>
          <p:cNvSpPr>
            <a:spLocks noGrp="1"/>
          </p:cNvSpPr>
          <p:nvPr>
            <p:ph type="ftr" sz="quarter" idx="11"/>
          </p:nvPr>
        </p:nvSpPr>
        <p:spPr/>
        <p:txBody>
          <a:bodyPr/>
          <a:lstStyle/>
          <a:p>
            <a:r>
              <a:rPr lang="fr-FR"/>
              <a:t>Monique Lafont Formation Conseil</a:t>
            </a:r>
          </a:p>
        </p:txBody>
      </p:sp>
      <p:sp>
        <p:nvSpPr>
          <p:cNvPr id="7" name="Espace réservé du numéro de diapositive 6"/>
          <p:cNvSpPr>
            <a:spLocks noGrp="1"/>
          </p:cNvSpPr>
          <p:nvPr>
            <p:ph type="sldNum" sz="quarter" idx="12"/>
          </p:nvPr>
        </p:nvSpPr>
        <p:spPr/>
        <p:txBody>
          <a:bodyPr/>
          <a:lstStyle/>
          <a:p>
            <a:fld id="{DA6D0CE9-0537-0645-9D9D-006FA1DD84FD}" type="slidenum">
              <a:rPr lang="fr-FR" smtClean="0"/>
              <a:t>‹N°›</a:t>
            </a:fld>
            <a:endParaRPr lang="fr-FR"/>
          </a:p>
        </p:txBody>
      </p:sp>
    </p:spTree>
    <p:extLst>
      <p:ext uri="{BB962C8B-B14F-4D97-AF65-F5344CB8AC3E}">
        <p14:creationId xmlns:p14="http://schemas.microsoft.com/office/powerpoint/2010/main" val="202198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5DCEB-DACF-2345-A91D-0CEFA461E659}" type="datetime1">
              <a:rPr lang="fr-FR" smtClean="0"/>
              <a:t>26/08/2021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Monique Lafont Formation Conseil</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D0CE9-0537-0645-9D9D-006FA1DD84FD}" type="slidenum">
              <a:rPr lang="fr-FR" smtClean="0"/>
              <a:t>‹N°›</a:t>
            </a:fld>
            <a:endParaRPr lang="fr-FR"/>
          </a:p>
        </p:txBody>
      </p:sp>
    </p:spTree>
    <p:extLst>
      <p:ext uri="{BB962C8B-B14F-4D97-AF65-F5344CB8AC3E}">
        <p14:creationId xmlns:p14="http://schemas.microsoft.com/office/powerpoint/2010/main" val="345311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L’écoute professionnelle </a:t>
            </a:r>
            <a:br>
              <a:rPr lang="fr-FR" b="1" dirty="0"/>
            </a:br>
            <a:r>
              <a:rPr lang="fr-FR" b="1" dirty="0"/>
              <a:t>dans tous ses états</a:t>
            </a:r>
            <a:r>
              <a:rPr lang="mr-IN" b="1"/>
              <a:t>…</a:t>
            </a:r>
            <a:r>
              <a:rPr lang="fr-FR" b="1"/>
              <a:t> </a:t>
            </a:r>
            <a:endParaRPr lang="fr-FR" b="1" dirty="0"/>
          </a:p>
        </p:txBody>
      </p:sp>
      <p:sp>
        <p:nvSpPr>
          <p:cNvPr id="3" name="Espace réservé du contenu 2"/>
          <p:cNvSpPr>
            <a:spLocks noGrp="1"/>
          </p:cNvSpPr>
          <p:nvPr>
            <p:ph idx="1"/>
          </p:nvPr>
        </p:nvSpPr>
        <p:spPr/>
        <p:txBody>
          <a:bodyPr>
            <a:normAutofit lnSpcReduction="10000"/>
          </a:bodyPr>
          <a:lstStyle/>
          <a:p>
            <a:pPr marL="0" indent="0">
              <a:buNone/>
            </a:pPr>
            <a:endParaRPr lang="fr-FR" dirty="0"/>
          </a:p>
          <a:p>
            <a:pPr marL="0" indent="0">
              <a:buNone/>
            </a:pPr>
            <a:endParaRPr lang="fr-FR" dirty="0"/>
          </a:p>
          <a:p>
            <a:pPr marL="0" indent="0">
              <a:buNone/>
            </a:pPr>
            <a:r>
              <a:rPr lang="fr-FR" b="1" i="1"/>
              <a:t>« Le </a:t>
            </a:r>
            <a:r>
              <a:rPr lang="fr-FR" b="1" i="1" dirty="0"/>
              <a:t>commencement de bien vivre c’est de bien écouter </a:t>
            </a:r>
            <a:r>
              <a:rPr lang="mr-IN" b="1" i="1" dirty="0"/>
              <a:t>…</a:t>
            </a:r>
            <a:r>
              <a:rPr lang="fr-FR" b="1" dirty="0"/>
              <a:t> »</a:t>
            </a:r>
          </a:p>
          <a:p>
            <a:pPr marL="0" indent="0" algn="ctr">
              <a:buNone/>
            </a:pPr>
            <a:r>
              <a:rPr lang="fr-FR" b="1" i="1" dirty="0"/>
              <a:t>Plutarque </a:t>
            </a:r>
          </a:p>
          <a:p>
            <a:pPr marL="0" indent="0">
              <a:buNone/>
            </a:pPr>
            <a:endParaRPr lang="fr-FR" b="1" dirty="0"/>
          </a:p>
          <a:p>
            <a:pPr marL="0" indent="0" algn="ctr">
              <a:buNone/>
            </a:pPr>
            <a:r>
              <a:rPr lang="fr-FR" b="1" dirty="0"/>
              <a:t>Atelier/Formation : Monique Lafont </a:t>
            </a:r>
          </a:p>
          <a:p>
            <a:pPr marL="0" indent="0" algn="ctr">
              <a:buNone/>
            </a:pPr>
            <a:r>
              <a:rPr lang="fr-FR" b="1" dirty="0"/>
              <a:t>UGS/ 07/04/2017</a:t>
            </a:r>
          </a:p>
        </p:txBody>
      </p:sp>
      <p:sp>
        <p:nvSpPr>
          <p:cNvPr id="4" name="Espace réservé du pied de page 3"/>
          <p:cNvSpPr>
            <a:spLocks noGrp="1"/>
          </p:cNvSpPr>
          <p:nvPr>
            <p:ph type="ftr" sz="quarter" idx="11"/>
          </p:nvPr>
        </p:nvSpPr>
        <p:spPr/>
        <p:txBody>
          <a:bodyPr/>
          <a:lstStyle/>
          <a:p>
            <a:r>
              <a:rPr lang="fr-FR"/>
              <a:t>Monique Lafont Formation Conseil</a:t>
            </a:r>
          </a:p>
        </p:txBody>
      </p:sp>
      <p:sp>
        <p:nvSpPr>
          <p:cNvPr id="5" name="Espace réservé du numéro de diapositive 4"/>
          <p:cNvSpPr>
            <a:spLocks noGrp="1"/>
          </p:cNvSpPr>
          <p:nvPr>
            <p:ph type="sldNum" sz="quarter" idx="12"/>
          </p:nvPr>
        </p:nvSpPr>
        <p:spPr/>
        <p:txBody>
          <a:bodyPr/>
          <a:lstStyle/>
          <a:p>
            <a:fld id="{DA6D0CE9-0537-0645-9D9D-006FA1DD84FD}" type="slidenum">
              <a:rPr lang="fr-FR" smtClean="0"/>
              <a:t>1</a:t>
            </a:fld>
            <a:endParaRPr lang="fr-FR"/>
          </a:p>
        </p:txBody>
      </p:sp>
    </p:spTree>
    <p:extLst>
      <p:ext uri="{BB962C8B-B14F-4D97-AF65-F5344CB8AC3E}">
        <p14:creationId xmlns:p14="http://schemas.microsoft.com/office/powerpoint/2010/main" val="74150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Les 9 présupposés de la PNL</a:t>
            </a:r>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BA5979D1-1305-494F-BF46-DF13AE93439A}" type="slidenum">
              <a:rPr lang="fr-FR" smtClean="0"/>
              <a:pPr/>
              <a:t>10</a:t>
            </a:fld>
            <a:endParaRPr lang="fr-FR"/>
          </a:p>
        </p:txBody>
      </p:sp>
      <p:graphicFrame>
        <p:nvGraphicFramePr>
          <p:cNvPr id="11" name="Espace réservé du contenu 10"/>
          <p:cNvGraphicFramePr>
            <a:graphicFrameLocks noGrp="1"/>
          </p:cNvGraphicFramePr>
          <p:nvPr>
            <p:ph sz="quarter" idx="1"/>
          </p:nvPr>
        </p:nvGraphicFramePr>
        <p:xfrm>
          <a:off x="914400" y="1447800"/>
          <a:ext cx="7772400" cy="6324599"/>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r>
                        <a:rPr lang="fr-FR" dirty="0"/>
                        <a:t>Les présupposés </a:t>
                      </a:r>
                    </a:p>
                  </a:txBody>
                  <a:tcPr/>
                </a:tc>
                <a:tc>
                  <a:txBody>
                    <a:bodyPr/>
                    <a:lstStyle/>
                    <a:p>
                      <a:r>
                        <a:rPr lang="fr-FR" dirty="0"/>
                        <a:t>Signification</a:t>
                      </a:r>
                      <a:r>
                        <a:rPr lang="fr-FR" baseline="0" dirty="0"/>
                        <a:t> en PNL</a:t>
                      </a:r>
                      <a:endParaRPr lang="fr-FR" dirty="0"/>
                    </a:p>
                  </a:txBody>
                  <a:tcPr/>
                </a:tc>
                <a:extLst>
                  <a:ext uri="{0D108BD9-81ED-4DB2-BD59-A6C34878D82A}">
                    <a16:rowId xmlns:a16="http://schemas.microsoft.com/office/drawing/2014/main" val="10000"/>
                  </a:ext>
                </a:extLst>
              </a:tr>
              <a:tr h="370840">
                <a:tc>
                  <a:txBody>
                    <a:bodyPr/>
                    <a:lstStyle/>
                    <a:p>
                      <a:r>
                        <a:rPr lang="fr-FR" sz="2400" b="1" dirty="0"/>
                        <a:t>1. «</a:t>
                      </a:r>
                      <a:r>
                        <a:rPr lang="fr-FR" sz="2000" b="1" dirty="0"/>
                        <a:t> La carte n’est pas le territoire » </a:t>
                      </a:r>
                    </a:p>
                  </a:txBody>
                  <a:tcPr/>
                </a:tc>
                <a:tc>
                  <a:txBody>
                    <a:bodyPr/>
                    <a:lstStyle/>
                    <a:p>
                      <a:r>
                        <a:rPr lang="fr-FR" dirty="0"/>
                        <a:t>Issu</a:t>
                      </a:r>
                      <a:r>
                        <a:rPr lang="fr-FR" baseline="0" dirty="0"/>
                        <a:t> de la sémantique générale</a:t>
                      </a:r>
                    </a:p>
                    <a:p>
                      <a:r>
                        <a:rPr lang="fr-FR" baseline="0" dirty="0"/>
                        <a:t>Ce qu’une personne croit être le monde n’est que sa représentation personnelle du monde et non pas la vérité. Aucun modèle du monde n’est plus vrai ou réel qu’un autre</a:t>
                      </a:r>
                      <a:endParaRPr lang="fr-FR" dirty="0"/>
                    </a:p>
                  </a:txBody>
                  <a:tcPr/>
                </a:tc>
                <a:extLst>
                  <a:ext uri="{0D108BD9-81ED-4DB2-BD59-A6C34878D82A}">
                    <a16:rowId xmlns:a16="http://schemas.microsoft.com/office/drawing/2014/main" val="10001"/>
                  </a:ext>
                </a:extLst>
              </a:tr>
              <a:tr h="370840">
                <a:tc>
                  <a:txBody>
                    <a:bodyPr/>
                    <a:lstStyle/>
                    <a:p>
                      <a:r>
                        <a:rPr lang="fr-FR" sz="2000" b="1" dirty="0"/>
                        <a:t>2. « Derrière chaque comportement,</a:t>
                      </a:r>
                      <a:r>
                        <a:rPr lang="fr-FR" sz="2000" b="1" baseline="0" dirty="0"/>
                        <a:t> il y a  une intention positive »</a:t>
                      </a:r>
                      <a:endParaRPr lang="fr-FR" sz="2000" b="1" dirty="0"/>
                    </a:p>
                  </a:txBody>
                  <a:tcPr/>
                </a:tc>
                <a:tc>
                  <a:txBody>
                    <a:bodyPr/>
                    <a:lstStyle/>
                    <a:p>
                      <a:r>
                        <a:rPr lang="fr-FR" dirty="0"/>
                        <a:t>Le comportement est un symptôme et l’intention positive,</a:t>
                      </a:r>
                      <a:r>
                        <a:rPr lang="fr-FR" baseline="0" dirty="0"/>
                        <a:t> une cause plus profonde. Il s’agit d’aider le sujet à changer ses comportements inadéquats. </a:t>
                      </a:r>
                      <a:r>
                        <a:rPr lang="fr-FR" baseline="0" dirty="0" err="1"/>
                        <a:t>Cf</a:t>
                      </a:r>
                      <a:r>
                        <a:rPr lang="fr-FR" baseline="0" dirty="0"/>
                        <a:t> le recadrage  </a:t>
                      </a:r>
                      <a:endParaRPr lang="fr-FR" dirty="0"/>
                    </a:p>
                  </a:txBody>
                  <a:tcPr/>
                </a:tc>
                <a:extLst>
                  <a:ext uri="{0D108BD9-81ED-4DB2-BD59-A6C34878D82A}">
                    <a16:rowId xmlns:a16="http://schemas.microsoft.com/office/drawing/2014/main" val="10002"/>
                  </a:ext>
                </a:extLst>
              </a:tr>
              <a:tr h="370840">
                <a:tc>
                  <a:txBody>
                    <a:bodyPr/>
                    <a:lstStyle/>
                    <a:p>
                      <a:r>
                        <a:rPr lang="fr-FR" sz="2000" b="1" dirty="0"/>
                        <a:t>3. Il n’y pas </a:t>
                      </a:r>
                      <a:r>
                        <a:rPr lang="fr-FR" sz="2000" b="1" baseline="0" dirty="0"/>
                        <a:t> d’échec mais du feedback ou des apprentissages par essai/erreur</a:t>
                      </a:r>
                      <a:endParaRPr lang="fr-FR" sz="2000" b="1" dirty="0"/>
                    </a:p>
                  </a:txBody>
                  <a:tcPr/>
                </a:tc>
                <a:tc>
                  <a:txBody>
                    <a:bodyPr/>
                    <a:lstStyle/>
                    <a:p>
                      <a:r>
                        <a:rPr lang="fr-FR" dirty="0"/>
                        <a:t>Issu</a:t>
                      </a:r>
                      <a:r>
                        <a:rPr lang="fr-FR" baseline="0" dirty="0"/>
                        <a:t> des théories cybernétiques</a:t>
                      </a:r>
                    </a:p>
                    <a:p>
                      <a:r>
                        <a:rPr lang="fr-FR" baseline="0" dirty="0"/>
                        <a:t>L’échec , l’erreur culpabilise et démotive. Si ce qui est réalisé ne déclenche pas la réponse souhaitée, il faut continuer à varier les actions jusqu’à déclencher la réponse souhaitée</a:t>
                      </a:r>
                      <a:endParaRPr lang="fr-FR" dirty="0"/>
                    </a:p>
                  </a:txBody>
                  <a:tcPr/>
                </a:tc>
                <a:extLst>
                  <a:ext uri="{0D108BD9-81ED-4DB2-BD59-A6C34878D82A}">
                    <a16:rowId xmlns:a16="http://schemas.microsoft.com/office/drawing/2014/main" val="10003"/>
                  </a:ext>
                </a:extLst>
              </a:tr>
              <a:tr h="370840">
                <a:tc>
                  <a:txBody>
                    <a:bodyPr/>
                    <a:lstStyle/>
                    <a:p>
                      <a:endParaRPr lang="fr-FR" dirty="0"/>
                    </a:p>
                  </a:txBody>
                  <a:tcPr/>
                </a:tc>
                <a:tc>
                  <a:txBody>
                    <a:bodyPr/>
                    <a:lstStyle/>
                    <a:p>
                      <a:endParaRPr lang="fr-FR"/>
                    </a:p>
                  </a:txBody>
                  <a:tcPr/>
                </a:tc>
                <a:extLst>
                  <a:ext uri="{0D108BD9-81ED-4DB2-BD59-A6C34878D82A}">
                    <a16:rowId xmlns:a16="http://schemas.microsoft.com/office/drawing/2014/main" val="10004"/>
                  </a:ext>
                </a:extLst>
              </a:tr>
              <a:tr h="370840">
                <a:tc>
                  <a:txBody>
                    <a:bodyPr/>
                    <a:lstStyle/>
                    <a:p>
                      <a:endParaRPr lang="fr-FR"/>
                    </a:p>
                  </a:txBody>
                  <a:tcPr/>
                </a:tc>
                <a:tc>
                  <a:txBody>
                    <a:bodyPr/>
                    <a:lstStyle/>
                    <a:p>
                      <a:endParaRPr lang="fr-F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5079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Les 9 présupposés de la PNL</a:t>
            </a:r>
            <a:endParaRPr lang="fr-FR" sz="2800" dirty="0"/>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BA5979D1-1305-494F-BF46-DF13AE93439A}" type="slidenum">
              <a:rPr lang="fr-FR" smtClean="0"/>
              <a:pPr/>
              <a:t>11</a:t>
            </a:fld>
            <a:endParaRPr lang="fr-FR"/>
          </a:p>
        </p:txBody>
      </p:sp>
      <p:graphicFrame>
        <p:nvGraphicFramePr>
          <p:cNvPr id="6" name="Espace réservé du contenu 5"/>
          <p:cNvGraphicFramePr>
            <a:graphicFrameLocks noGrp="1"/>
          </p:cNvGraphicFramePr>
          <p:nvPr>
            <p:ph sz="quarter" idx="1"/>
          </p:nvPr>
        </p:nvGraphicFramePr>
        <p:xfrm>
          <a:off x="914400" y="1447800"/>
          <a:ext cx="7772400" cy="5034279"/>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r>
                        <a:rPr lang="fr-FR" sz="2000" b="1" dirty="0">
                          <a:solidFill>
                            <a:schemeClr val="tx1"/>
                          </a:solidFill>
                        </a:rPr>
                        <a:t>4.</a:t>
                      </a:r>
                      <a:r>
                        <a:rPr lang="fr-FR" sz="2000" b="0" dirty="0">
                          <a:solidFill>
                            <a:schemeClr val="tx1"/>
                          </a:solidFill>
                        </a:rPr>
                        <a:t> «</a:t>
                      </a:r>
                      <a:r>
                        <a:rPr lang="fr-FR" sz="2000" b="1" dirty="0">
                          <a:solidFill>
                            <a:schemeClr val="tx1"/>
                          </a:solidFill>
                        </a:rPr>
                        <a:t> Dans toute communication, c’est le  récepteur qui donne le sens »</a:t>
                      </a:r>
                    </a:p>
                  </a:txBody>
                  <a:tcPr>
                    <a:solidFill>
                      <a:schemeClr val="accent1">
                        <a:lumMod val="40000"/>
                        <a:lumOff val="60000"/>
                      </a:schemeClr>
                    </a:solidFill>
                  </a:tcPr>
                </a:tc>
                <a:tc>
                  <a:txBody>
                    <a:bodyPr/>
                    <a:lstStyle/>
                    <a:p>
                      <a:r>
                        <a:rPr lang="fr-FR" b="0" dirty="0">
                          <a:solidFill>
                            <a:schemeClr val="tx1"/>
                          </a:solidFill>
                        </a:rPr>
                        <a:t>Issu de la théorie de </a:t>
                      </a:r>
                      <a:r>
                        <a:rPr lang="fr-FR" b="0" dirty="0" err="1">
                          <a:solidFill>
                            <a:schemeClr val="tx1"/>
                          </a:solidFill>
                        </a:rPr>
                        <a:t>Jackobson</a:t>
                      </a:r>
                      <a:r>
                        <a:rPr lang="fr-FR" b="0" baseline="0" dirty="0">
                          <a:solidFill>
                            <a:schemeClr val="tx1"/>
                          </a:solidFill>
                        </a:rPr>
                        <a:t> </a:t>
                      </a:r>
                    </a:p>
                    <a:p>
                      <a:r>
                        <a:rPr lang="fr-FR" b="0" baseline="0" dirty="0">
                          <a:solidFill>
                            <a:schemeClr val="tx1"/>
                          </a:solidFill>
                        </a:rPr>
                        <a:t>Il est important d’évaluer comment le message est compris pour viser davantage d’efficacité</a:t>
                      </a:r>
                      <a:endParaRPr lang="fr-FR" b="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fr-FR" sz="2000" b="1" dirty="0"/>
                        <a:t>5. « Ce que d’autres peuvent apprendre,  je peux l’apprendre aussi »</a:t>
                      </a:r>
                    </a:p>
                  </a:txBody>
                  <a:tcPr/>
                </a:tc>
                <a:tc>
                  <a:txBody>
                    <a:bodyPr/>
                    <a:lstStyle/>
                    <a:p>
                      <a:r>
                        <a:rPr lang="fr-FR" dirty="0"/>
                        <a:t>Ce</a:t>
                      </a:r>
                      <a:r>
                        <a:rPr lang="fr-FR" baseline="0" dirty="0"/>
                        <a:t> présupposé invite à puiser dans ses propres ressources pour construire de nouvelles compétences. . Le changement vient de la libération de ces ressources. Il serait donc possible de modéliser toute compétence humaine</a:t>
                      </a:r>
                      <a:endParaRPr lang="fr-FR" dirty="0"/>
                    </a:p>
                  </a:txBody>
                  <a:tcPr/>
                </a:tc>
                <a:extLst>
                  <a:ext uri="{0D108BD9-81ED-4DB2-BD59-A6C34878D82A}">
                    <a16:rowId xmlns:a16="http://schemas.microsoft.com/office/drawing/2014/main" val="10001"/>
                  </a:ext>
                </a:extLst>
              </a:tr>
              <a:tr h="370840">
                <a:tc>
                  <a:txBody>
                    <a:bodyPr/>
                    <a:lstStyle/>
                    <a:p>
                      <a:r>
                        <a:rPr lang="fr-FR" sz="2000" b="1" dirty="0"/>
                        <a:t>6. « Le corps</a:t>
                      </a:r>
                      <a:r>
                        <a:rPr lang="fr-FR" sz="2000" b="1" baseline="0" dirty="0"/>
                        <a:t> et l’esprit font partie du même système cybernétique »</a:t>
                      </a:r>
                      <a:endParaRPr lang="fr-FR" sz="2000" b="1" dirty="0"/>
                    </a:p>
                  </a:txBody>
                  <a:tcPr/>
                </a:tc>
                <a:tc>
                  <a:txBody>
                    <a:bodyPr/>
                    <a:lstStyle/>
                    <a:p>
                      <a:r>
                        <a:rPr lang="fr-FR" dirty="0"/>
                        <a:t>Ce qui se passe dans l’esprit a des répercussions dans le corps et inversement. En observant les modifications</a:t>
                      </a:r>
                      <a:r>
                        <a:rPr lang="fr-FR" baseline="0" dirty="0"/>
                        <a:t> du non verbal on peut en déduire les modifications de la pensée</a:t>
                      </a:r>
                      <a:endParaRPr lang="fr-FR" dirty="0"/>
                    </a:p>
                  </a:txBody>
                  <a:tcPr/>
                </a:tc>
                <a:extLst>
                  <a:ext uri="{0D108BD9-81ED-4DB2-BD59-A6C34878D82A}">
                    <a16:rowId xmlns:a16="http://schemas.microsoft.com/office/drawing/2014/main" val="10002"/>
                  </a:ext>
                </a:extLst>
              </a:tr>
              <a:tr h="370840">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374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182" y="274638"/>
            <a:ext cx="8229600" cy="1143000"/>
          </a:xfrm>
        </p:spPr>
        <p:txBody>
          <a:bodyPr/>
          <a:lstStyle/>
          <a:p>
            <a:pPr algn="ctr"/>
            <a:r>
              <a:rPr lang="fr-FR" sz="2800" b="1" dirty="0"/>
              <a:t>Les</a:t>
            </a:r>
            <a:r>
              <a:rPr lang="fr-FR" b="1" dirty="0"/>
              <a:t> </a:t>
            </a:r>
            <a:r>
              <a:rPr lang="fr-FR" sz="2800" b="1" dirty="0"/>
              <a:t>9 présupposés de la PNL</a:t>
            </a:r>
            <a:endParaRPr lang="fr-FR" sz="2800" dirty="0"/>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BA5979D1-1305-494F-BF46-DF13AE93439A}" type="slidenum">
              <a:rPr lang="fr-FR" smtClean="0"/>
              <a:pPr/>
              <a:t>12</a:t>
            </a:fld>
            <a:endParaRPr lang="fr-FR"/>
          </a:p>
        </p:txBody>
      </p:sp>
      <p:graphicFrame>
        <p:nvGraphicFramePr>
          <p:cNvPr id="6" name="Espace réservé du contenu 5"/>
          <p:cNvGraphicFramePr>
            <a:graphicFrameLocks noGrp="1"/>
          </p:cNvGraphicFramePr>
          <p:nvPr>
            <p:ph sz="quarter" idx="1"/>
          </p:nvPr>
        </p:nvGraphicFramePr>
        <p:xfrm>
          <a:off x="914400" y="1447800"/>
          <a:ext cx="7772400" cy="3992879"/>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r>
                        <a:rPr lang="fr-FR" sz="2000" b="1" dirty="0">
                          <a:solidFill>
                            <a:schemeClr val="tx1"/>
                          </a:solidFill>
                        </a:rPr>
                        <a:t>7. «  Le langage  est une représentation</a:t>
                      </a:r>
                      <a:r>
                        <a:rPr lang="fr-FR" sz="2000" b="1" baseline="0" dirty="0">
                          <a:solidFill>
                            <a:schemeClr val="tx1"/>
                          </a:solidFill>
                        </a:rPr>
                        <a:t> secondaire de l’expérience. La forme prédicative d’une action est moins riche que l’action elle-même</a:t>
                      </a:r>
                      <a:endParaRPr lang="fr-FR" sz="2000" b="1" dirty="0">
                        <a:solidFill>
                          <a:schemeClr val="tx1"/>
                        </a:solidFill>
                      </a:endParaRPr>
                    </a:p>
                  </a:txBody>
                  <a:tcPr>
                    <a:solidFill>
                      <a:schemeClr val="accent1">
                        <a:lumMod val="40000"/>
                        <a:lumOff val="60000"/>
                      </a:schemeClr>
                    </a:solidFill>
                  </a:tcPr>
                </a:tc>
                <a:tc>
                  <a:txBody>
                    <a:bodyPr/>
                    <a:lstStyle/>
                    <a:p>
                      <a:r>
                        <a:rPr lang="fr-FR" dirty="0">
                          <a:solidFill>
                            <a:schemeClr val="tx1"/>
                          </a:solidFill>
                        </a:rPr>
                        <a:t>Les mots posés sur une expérience vécue ne sont pas aussi  riches que la représentation mentale qui</a:t>
                      </a:r>
                      <a:r>
                        <a:rPr lang="fr-FR" baseline="0" dirty="0">
                          <a:solidFill>
                            <a:schemeClr val="tx1"/>
                          </a:solidFill>
                        </a:rPr>
                        <a:t> en a été construite. La PNL vise à retrouver la représentation mentale de ce vécu</a:t>
                      </a:r>
                      <a:endParaRPr lang="fr-FR"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lang="fr-FR" sz="2000" b="1" dirty="0"/>
                        <a:t>8. « On ne peut pas ne pas communiquer »</a:t>
                      </a:r>
                    </a:p>
                  </a:txBody>
                  <a:tcPr/>
                </a:tc>
                <a:tc>
                  <a:txBody>
                    <a:bodyPr/>
                    <a:lstStyle/>
                    <a:p>
                      <a:r>
                        <a:rPr lang="fr-FR" b="1" dirty="0"/>
                        <a:t>Issu des théories de </a:t>
                      </a:r>
                      <a:r>
                        <a:rPr lang="fr-FR" b="1" dirty="0" err="1"/>
                        <a:t>Palo</a:t>
                      </a:r>
                      <a:r>
                        <a:rPr lang="fr-FR" b="1" dirty="0"/>
                        <a:t>  Alto</a:t>
                      </a:r>
                    </a:p>
                    <a:p>
                      <a:r>
                        <a:rPr lang="fr-FR" b="1" dirty="0"/>
                        <a:t>Même</a:t>
                      </a:r>
                      <a:r>
                        <a:rPr lang="fr-FR" b="1" baseline="0" dirty="0"/>
                        <a:t> lorsque rien n’est dit l’homme communique </a:t>
                      </a:r>
                      <a:endParaRPr lang="fr-FR" b="1" dirty="0"/>
                    </a:p>
                  </a:txBody>
                  <a:tcPr>
                    <a:solidFill>
                      <a:schemeClr val="accent1">
                        <a:lumMod val="20000"/>
                        <a:lumOff val="80000"/>
                      </a:schemeClr>
                    </a:solidFill>
                  </a:tcPr>
                </a:tc>
                <a:extLst>
                  <a:ext uri="{0D108BD9-81ED-4DB2-BD59-A6C34878D82A}">
                    <a16:rowId xmlns:a16="http://schemas.microsoft.com/office/drawing/2014/main" val="10001"/>
                  </a:ext>
                </a:extLst>
              </a:tr>
              <a:tr h="370840">
                <a:tc>
                  <a:txBody>
                    <a:bodyPr/>
                    <a:lstStyle/>
                    <a:p>
                      <a:r>
                        <a:rPr lang="fr-FR" sz="2000" b="1" dirty="0"/>
                        <a:t>9. « Loi de la variété requise » </a:t>
                      </a:r>
                    </a:p>
                  </a:txBody>
                  <a:tcPr/>
                </a:tc>
                <a:tc>
                  <a:txBody>
                    <a:bodyPr/>
                    <a:lstStyle/>
                    <a:p>
                      <a:r>
                        <a:rPr lang="fr-FR" b="1" dirty="0"/>
                        <a:t>Une certaine</a:t>
                      </a:r>
                      <a:r>
                        <a:rPr lang="fr-FR" b="1" baseline="0" dirty="0"/>
                        <a:t> flexibilité supérieure au niveau d’incertitude du système doit être mise en place. Cette part du système sera l’élément catalyseur du changement </a:t>
                      </a:r>
                      <a:endParaRPr lang="fr-FR"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46324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Quelques techniques de la PNL </a:t>
            </a:r>
            <a:endParaRPr lang="fr-FR" sz="2800" dirty="0"/>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BA5979D1-1305-494F-BF46-DF13AE93439A}" type="slidenum">
              <a:rPr lang="fr-FR" smtClean="0"/>
              <a:pPr/>
              <a:t>13</a:t>
            </a:fld>
            <a:endParaRPr lang="fr-FR"/>
          </a:p>
        </p:txBody>
      </p:sp>
      <p:sp>
        <p:nvSpPr>
          <p:cNvPr id="5" name="Espace réservé du contenu 4"/>
          <p:cNvSpPr>
            <a:spLocks noGrp="1"/>
          </p:cNvSpPr>
          <p:nvPr>
            <p:ph sz="quarter" idx="1"/>
          </p:nvPr>
        </p:nvSpPr>
        <p:spPr/>
        <p:txBody>
          <a:bodyPr>
            <a:normAutofit/>
          </a:bodyPr>
          <a:lstStyle/>
          <a:p>
            <a:pPr algn="ctr">
              <a:buNone/>
            </a:pPr>
            <a:endParaRPr lang="fr-FR" sz="3600" b="1" u="sng" dirty="0"/>
          </a:p>
          <a:p>
            <a:pPr algn="ctr">
              <a:buNone/>
            </a:pPr>
            <a:r>
              <a:rPr lang="fr-FR" sz="3200" b="1" u="sng" dirty="0"/>
              <a:t>La Calibration </a:t>
            </a:r>
          </a:p>
          <a:p>
            <a:pPr algn="just"/>
            <a:r>
              <a:rPr lang="fr-FR" sz="2800" b="1" dirty="0"/>
              <a:t>Il s’agit d’observer un aspect non verbal </a:t>
            </a:r>
            <a:r>
              <a:rPr lang="fr-FR" sz="2800" dirty="0"/>
              <a:t>de l’interlocuteur et de le mettre en corrélation avec son état émotionnel après confirmation du sujet lui-même</a:t>
            </a:r>
          </a:p>
          <a:p>
            <a:pPr algn="just"/>
            <a:r>
              <a:rPr lang="fr-FR" sz="2800" b="1" dirty="0"/>
              <a:t>Cela permet de mieux décoder le sens que donne le sujet à ce non verbal </a:t>
            </a:r>
            <a:r>
              <a:rPr lang="fr-FR" sz="2800" dirty="0"/>
              <a:t>en lui demandant ce qu’il ressent et ce que signifient  pour lui ces expressions</a:t>
            </a:r>
          </a:p>
        </p:txBody>
      </p:sp>
    </p:spTree>
    <p:extLst>
      <p:ext uri="{BB962C8B-B14F-4D97-AF65-F5344CB8AC3E}">
        <p14:creationId xmlns:p14="http://schemas.microsoft.com/office/powerpoint/2010/main" val="48430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Quelques techniques de la PNL </a:t>
            </a:r>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BA5979D1-1305-494F-BF46-DF13AE93439A}" type="slidenum">
              <a:rPr lang="fr-FR" smtClean="0"/>
              <a:pPr/>
              <a:t>14</a:t>
            </a:fld>
            <a:endParaRPr lang="fr-FR"/>
          </a:p>
        </p:txBody>
      </p:sp>
      <p:sp>
        <p:nvSpPr>
          <p:cNvPr id="5" name="Espace réservé du contenu 4"/>
          <p:cNvSpPr>
            <a:spLocks noGrp="1"/>
          </p:cNvSpPr>
          <p:nvPr>
            <p:ph sz="quarter" idx="1"/>
          </p:nvPr>
        </p:nvSpPr>
        <p:spPr>
          <a:xfrm>
            <a:off x="457200" y="1562100"/>
            <a:ext cx="8229600" cy="4525963"/>
          </a:xfrm>
        </p:spPr>
        <p:txBody>
          <a:bodyPr>
            <a:normAutofit/>
          </a:bodyPr>
          <a:lstStyle/>
          <a:p>
            <a:pPr lvl="8" algn="ctr"/>
            <a:endParaRPr lang="fr-FR" sz="3600" b="1" dirty="0"/>
          </a:p>
          <a:p>
            <a:pPr marL="0" lvl="8" indent="0" algn="ctr">
              <a:buNone/>
            </a:pPr>
            <a:r>
              <a:rPr lang="fr-FR" sz="3200" b="1" u="sng" dirty="0"/>
              <a:t>Le Recadrage </a:t>
            </a:r>
          </a:p>
          <a:p>
            <a:pPr algn="just"/>
            <a:r>
              <a:rPr lang="fr-FR" sz="2800" b="1" dirty="0"/>
              <a:t>Considérer une situation d’un autre point de vue </a:t>
            </a:r>
            <a:r>
              <a:rPr lang="fr-FR" sz="2800" dirty="0"/>
              <a:t>et par là donner un autre sens à l’expérience vécue </a:t>
            </a:r>
          </a:p>
          <a:p>
            <a:pPr algn="just"/>
            <a:r>
              <a:rPr lang="fr-FR" sz="2800" b="1" dirty="0" err="1"/>
              <a:t>Cf</a:t>
            </a:r>
            <a:r>
              <a:rPr lang="fr-FR" sz="2800" b="1" dirty="0"/>
              <a:t> « Changer de regard »</a:t>
            </a:r>
          </a:p>
        </p:txBody>
      </p:sp>
    </p:spTree>
    <p:extLst>
      <p:ext uri="{BB962C8B-B14F-4D97-AF65-F5344CB8AC3E}">
        <p14:creationId xmlns:p14="http://schemas.microsoft.com/office/powerpoint/2010/main" val="107452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Quelques techniques de la PNL </a:t>
            </a:r>
            <a:endParaRPr lang="fr-FR" sz="2800" dirty="0"/>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BA5979D1-1305-494F-BF46-DF13AE93439A}" type="slidenum">
              <a:rPr lang="fr-FR" smtClean="0"/>
              <a:pPr/>
              <a:t>15</a:t>
            </a:fld>
            <a:endParaRPr lang="fr-FR"/>
          </a:p>
        </p:txBody>
      </p:sp>
      <p:sp>
        <p:nvSpPr>
          <p:cNvPr id="5" name="Espace réservé du contenu 4"/>
          <p:cNvSpPr>
            <a:spLocks noGrp="1"/>
          </p:cNvSpPr>
          <p:nvPr>
            <p:ph sz="quarter" idx="1"/>
          </p:nvPr>
        </p:nvSpPr>
        <p:spPr/>
        <p:txBody>
          <a:bodyPr>
            <a:normAutofit/>
          </a:bodyPr>
          <a:lstStyle/>
          <a:p>
            <a:pPr marL="274320" lvl="8" indent="-274320" algn="ctr">
              <a:spcBef>
                <a:spcPts val="580"/>
              </a:spcBef>
              <a:buClr>
                <a:schemeClr val="accent1"/>
              </a:buClr>
              <a:buSzPct val="85000"/>
              <a:buNone/>
            </a:pPr>
            <a:r>
              <a:rPr lang="fr-FR" sz="3600" b="1" u="sng" dirty="0"/>
              <a:t>L’Ancrage</a:t>
            </a:r>
          </a:p>
          <a:p>
            <a:pPr marL="274320" lvl="8" indent="-274320" algn="just">
              <a:spcBef>
                <a:spcPts val="580"/>
              </a:spcBef>
              <a:buClr>
                <a:schemeClr val="accent1"/>
              </a:buClr>
              <a:buSzPct val="85000"/>
            </a:pPr>
            <a:r>
              <a:rPr lang="fr-FR" sz="2400" b="1" dirty="0"/>
              <a:t>Processus qui consiste à associer un état interne (émotion, ressenti) à un stimulus extérieur. (la madeleine de Proust, le chien de Pavlov). </a:t>
            </a:r>
            <a:r>
              <a:rPr lang="fr-FR" sz="2400" dirty="0"/>
              <a:t>Le déclenchement du stimulus suffit a faire revenir toute l’expérience et son état interne associé. Le sujet peut alors être dans un état émotionnel négatif qui le coupe de ses ressources</a:t>
            </a:r>
          </a:p>
          <a:p>
            <a:pPr marL="274320" lvl="8" indent="-274320" algn="just">
              <a:spcBef>
                <a:spcPts val="580"/>
              </a:spcBef>
              <a:buClr>
                <a:schemeClr val="accent1"/>
              </a:buClr>
              <a:buSzPct val="85000"/>
              <a:buFont typeface="Wingdings 2"/>
              <a:buChar char=""/>
            </a:pPr>
            <a:r>
              <a:rPr lang="fr-FR" sz="2400" b="1" dirty="0"/>
              <a:t>La « désactivation d’ancrage » consiste à identifier un état interne  positif pour contrebalancer et neutraliser le premier </a:t>
            </a:r>
          </a:p>
          <a:p>
            <a:pPr>
              <a:buNone/>
            </a:pPr>
            <a:endParaRPr lang="fr-FR" dirty="0"/>
          </a:p>
        </p:txBody>
      </p:sp>
    </p:spTree>
    <p:extLst>
      <p:ext uri="{BB962C8B-B14F-4D97-AF65-F5344CB8AC3E}">
        <p14:creationId xmlns:p14="http://schemas.microsoft.com/office/powerpoint/2010/main" val="356708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800" b="1" dirty="0"/>
              <a:t>Quelques techniques de la PNL</a:t>
            </a:r>
            <a:r>
              <a:rPr lang="fr-FR" b="1" dirty="0"/>
              <a:t> </a:t>
            </a:r>
            <a:endParaRPr lang="fr-FR" dirty="0"/>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BA5979D1-1305-494F-BF46-DF13AE93439A}" type="slidenum">
              <a:rPr lang="fr-FR" smtClean="0"/>
              <a:pPr/>
              <a:t>16</a:t>
            </a:fld>
            <a:endParaRPr lang="fr-FR"/>
          </a:p>
        </p:txBody>
      </p:sp>
      <p:sp>
        <p:nvSpPr>
          <p:cNvPr id="5" name="Espace réservé du contenu 4"/>
          <p:cNvSpPr>
            <a:spLocks noGrp="1"/>
          </p:cNvSpPr>
          <p:nvPr>
            <p:ph sz="quarter" idx="1"/>
          </p:nvPr>
        </p:nvSpPr>
        <p:spPr>
          <a:ln/>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lgn="ctr">
              <a:buNone/>
            </a:pPr>
            <a:endParaRPr lang="fr-FR" sz="3200" b="1" u="sng" dirty="0"/>
          </a:p>
          <a:p>
            <a:pPr algn="ctr">
              <a:buNone/>
            </a:pPr>
            <a:r>
              <a:rPr lang="fr-FR" sz="3800" b="1" u="sng" dirty="0"/>
              <a:t>La Dissociation</a:t>
            </a:r>
          </a:p>
          <a:p>
            <a:pPr algn="ctr">
              <a:buNone/>
            </a:pPr>
            <a:endParaRPr lang="fr-FR" sz="3200" b="1" u="sng" dirty="0"/>
          </a:p>
          <a:p>
            <a:pPr algn="just"/>
            <a:r>
              <a:rPr lang="fr-FR" sz="3200" b="1" dirty="0"/>
              <a:t>Il s’agit pour le sujet, dans un contexte précis de s’imaginer sur un écran et de se voir agir, </a:t>
            </a:r>
            <a:r>
              <a:rPr lang="fr-FR" sz="3200" dirty="0"/>
              <a:t>« de se mettre à la fenêtre pour se regarder passer dans la rue » …</a:t>
            </a:r>
          </a:p>
          <a:p>
            <a:pPr algn="just"/>
            <a:r>
              <a:rPr lang="fr-FR" sz="3200" b="1" dirty="0"/>
              <a:t>C’est un moyen de séparer la personne de son ressenti </a:t>
            </a:r>
            <a:r>
              <a:rPr lang="fr-FR" sz="3200" dirty="0"/>
              <a:t>car la dissociation coupe le canal kinesthésique et l’hypothèse est que cette technique aide le sujet à se défaire de comportements ou de ressentis qui l’entravent</a:t>
            </a:r>
          </a:p>
          <a:p>
            <a:pPr algn="just"/>
            <a:endParaRPr lang="fr-FR" sz="3200" dirty="0"/>
          </a:p>
        </p:txBody>
      </p:sp>
    </p:spTree>
    <p:extLst>
      <p:ext uri="{BB962C8B-B14F-4D97-AF65-F5344CB8AC3E}">
        <p14:creationId xmlns:p14="http://schemas.microsoft.com/office/powerpoint/2010/main" val="3009830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Quelques techniques de la PNL </a:t>
            </a:r>
            <a:endParaRPr lang="fr-FR" sz="2800" dirty="0"/>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BA5979D1-1305-494F-BF46-DF13AE93439A}" type="slidenum">
              <a:rPr lang="fr-FR" smtClean="0"/>
              <a:pPr/>
              <a:t>17</a:t>
            </a:fld>
            <a:endParaRPr lang="fr-FR"/>
          </a:p>
        </p:txBody>
      </p:sp>
      <p:sp>
        <p:nvSpPr>
          <p:cNvPr id="5" name="Espace réservé du contenu 4"/>
          <p:cNvSpPr>
            <a:spLocks noGrp="1"/>
          </p:cNvSpPr>
          <p:nvPr>
            <p:ph sz="quarter" idx="1"/>
          </p:nvPr>
        </p:nvSpPr>
        <p:spPr>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ctr">
              <a:buNone/>
            </a:pPr>
            <a:endParaRPr lang="fr-FR" b="1" u="sng" dirty="0"/>
          </a:p>
          <a:p>
            <a:pPr algn="ctr">
              <a:buNone/>
            </a:pPr>
            <a:r>
              <a:rPr lang="fr-FR" sz="3200" b="1" u="sng" dirty="0"/>
              <a:t>La Synchronisation </a:t>
            </a:r>
          </a:p>
          <a:p>
            <a:pPr algn="just"/>
            <a:r>
              <a:rPr lang="fr-FR" sz="2800" b="1" dirty="0"/>
              <a:t>Une technique d’échange </a:t>
            </a:r>
            <a:r>
              <a:rPr lang="fr-FR" sz="2800" dirty="0"/>
              <a:t>qui peut se manifester aussi  bien au niveau verbal qu’au niveau non verbal</a:t>
            </a:r>
          </a:p>
          <a:p>
            <a:pPr algn="just"/>
            <a:r>
              <a:rPr lang="fr-FR" sz="2800" b="1" dirty="0"/>
              <a:t>C’est une manière de manifester son accord ou sa confiance dans la relation </a:t>
            </a:r>
            <a:r>
              <a:rPr lang="fr-FR" sz="2800" dirty="0"/>
              <a:t>en mimant les mouvements de l’interlocuteur ou en accordant le débit de sa parole, la force et la hauteur de sa voix à celle de son interlocuteur ainsi que les formules employées</a:t>
            </a:r>
          </a:p>
          <a:p>
            <a:pPr algn="ctr">
              <a:buNone/>
            </a:pPr>
            <a:endParaRPr lang="fr-FR" sz="3200" b="1" u="sng" dirty="0"/>
          </a:p>
          <a:p>
            <a:pPr algn="just"/>
            <a:endParaRPr lang="fr-FR" sz="3200" dirty="0"/>
          </a:p>
        </p:txBody>
      </p:sp>
    </p:spTree>
    <p:extLst>
      <p:ext uri="{BB962C8B-B14F-4D97-AF65-F5344CB8AC3E}">
        <p14:creationId xmlns:p14="http://schemas.microsoft.com/office/powerpoint/2010/main" val="2957632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Quelques techniques de la PNL </a:t>
            </a:r>
            <a:endParaRPr lang="fr-FR" sz="2800" dirty="0"/>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BA5979D1-1305-494F-BF46-DF13AE93439A}" type="slidenum">
              <a:rPr lang="fr-FR" smtClean="0"/>
              <a:pPr/>
              <a:t>18</a:t>
            </a:fld>
            <a:endParaRPr lang="fr-FR"/>
          </a:p>
        </p:txBody>
      </p:sp>
      <p:sp>
        <p:nvSpPr>
          <p:cNvPr id="5" name="Espace réservé du contenu 4"/>
          <p:cNvSpPr>
            <a:spLocks noGrp="1"/>
          </p:cNvSpPr>
          <p:nvPr>
            <p:ph sz="quarter" idx="1"/>
          </p:nvPr>
        </p:nvSpPr>
        <p:spPr>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ctr">
              <a:buNone/>
            </a:pPr>
            <a:r>
              <a:rPr lang="fr-FR" sz="3000" b="1" u="sng" dirty="0"/>
              <a:t>L’explicitation des représentations mentales</a:t>
            </a:r>
          </a:p>
          <a:p>
            <a:pPr algn="ctr">
              <a:buNone/>
            </a:pPr>
            <a:endParaRPr lang="fr-FR" sz="3200" b="1" u="sng" dirty="0"/>
          </a:p>
          <a:p>
            <a:pPr algn="just"/>
            <a:r>
              <a:rPr lang="fr-FR" sz="2800" b="1" dirty="0"/>
              <a:t>La PNL considère que nous construisons notre représentation du monde au travers de nos 5 sens </a:t>
            </a:r>
            <a:r>
              <a:rPr lang="fr-FR" sz="2800" dirty="0"/>
              <a:t>et que ces représentations sensorielles nous permettent de mémoriser nos vécus subjectifs </a:t>
            </a:r>
          </a:p>
          <a:p>
            <a:pPr algn="just"/>
            <a:r>
              <a:rPr lang="fr-FR" sz="2800" b="1" dirty="0"/>
              <a:t>Le modèle VAKOG </a:t>
            </a:r>
            <a:r>
              <a:rPr lang="fr-FR" sz="2800" dirty="0"/>
              <a:t>dit des canaux sensoriels pose le postulat que ce sont les sens qui mettent le sujet en relation avec son environnement. Le sujet a tendance a privilégier certains canaux</a:t>
            </a:r>
          </a:p>
          <a:p>
            <a:pPr algn="just"/>
            <a:r>
              <a:rPr lang="fr-FR" sz="2800" b="1" dirty="0"/>
              <a:t>L’intérêt est d’amener le sujet  à développer d’autres canaux pour intégrer des stratégies nouvelles</a:t>
            </a:r>
          </a:p>
        </p:txBody>
      </p:sp>
    </p:spTree>
    <p:extLst>
      <p:ext uri="{BB962C8B-B14F-4D97-AF65-F5344CB8AC3E}">
        <p14:creationId xmlns:p14="http://schemas.microsoft.com/office/powerpoint/2010/main" val="406433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6594" y="444500"/>
            <a:ext cx="8298106" cy="1384995"/>
          </a:xfrm>
          <a:prstGeom prst="rect">
            <a:avLst/>
          </a:prstGeom>
          <a:noFill/>
        </p:spPr>
        <p:txBody>
          <a:bodyPr wrap="square" rtlCol="0">
            <a:spAutoFit/>
          </a:bodyPr>
          <a:lstStyle/>
          <a:p>
            <a:pPr algn="ctr"/>
            <a:r>
              <a:rPr lang="fr-FR" sz="2800" b="1" dirty="0"/>
              <a:t>Canal 3 :  Le Profil Psychologique</a:t>
            </a:r>
          </a:p>
          <a:p>
            <a:pPr algn="ctr"/>
            <a:r>
              <a:rPr lang="fr-FR" sz="2800" b="1" dirty="0"/>
              <a:t> </a:t>
            </a:r>
            <a:r>
              <a:rPr lang="fr-FR" sz="2400" i="1" dirty="0"/>
              <a:t>Pour les Pros </a:t>
            </a:r>
            <a:r>
              <a:rPr lang="mr-IN" sz="2400" i="1" dirty="0"/>
              <a:t>…</a:t>
            </a:r>
            <a:r>
              <a:rPr lang="fr-FR" sz="2800" i="1" dirty="0"/>
              <a:t>.</a:t>
            </a:r>
          </a:p>
          <a:p>
            <a:pPr algn="ctr"/>
            <a:endParaRPr lang="fr-FR" sz="2800" i="1" dirty="0"/>
          </a:p>
        </p:txBody>
      </p:sp>
      <p:sp>
        <p:nvSpPr>
          <p:cNvPr id="3" name="ZoneTexte 2"/>
          <p:cNvSpPr txBox="1"/>
          <p:nvPr/>
        </p:nvSpPr>
        <p:spPr>
          <a:xfrm>
            <a:off x="1206500" y="1803400"/>
            <a:ext cx="5015165" cy="4431983"/>
          </a:xfrm>
          <a:prstGeom prst="rect">
            <a:avLst/>
          </a:prstGeom>
          <a:noFill/>
        </p:spPr>
        <p:txBody>
          <a:bodyPr wrap="none" rtlCol="0">
            <a:spAutoFit/>
          </a:bodyPr>
          <a:lstStyle/>
          <a:p>
            <a:r>
              <a:rPr lang="fr-FR" sz="2000" dirty="0" err="1"/>
              <a:t>Intoverti</a:t>
            </a:r>
            <a:r>
              <a:rPr lang="fr-FR" sz="2000" dirty="0"/>
              <a:t>/Extraverti</a:t>
            </a:r>
          </a:p>
          <a:p>
            <a:r>
              <a:rPr lang="fr-FR" sz="2000" dirty="0"/>
              <a:t>Pratique/Créatif</a:t>
            </a:r>
          </a:p>
          <a:p>
            <a:r>
              <a:rPr lang="fr-FR" sz="2000" dirty="0"/>
              <a:t>Analytique/Basé  sur les convictions</a:t>
            </a:r>
          </a:p>
          <a:p>
            <a:r>
              <a:rPr lang="fr-FR" sz="2000" dirty="0"/>
              <a:t>Flexible /Structuré</a:t>
            </a:r>
            <a:r>
              <a:rPr lang="mr-IN" sz="2000" dirty="0"/>
              <a:t>…</a:t>
            </a:r>
            <a:r>
              <a:rPr lang="fr-FR" sz="2000" dirty="0"/>
              <a:t>..</a:t>
            </a:r>
          </a:p>
          <a:p>
            <a:endParaRPr lang="fr-FR" dirty="0"/>
          </a:p>
          <a:p>
            <a:r>
              <a:rPr lang="fr-FR" sz="2400" b="1" dirty="0"/>
              <a:t>Typologie de </a:t>
            </a:r>
            <a:r>
              <a:rPr lang="fr-FR" sz="2400" b="1" dirty="0" err="1"/>
              <a:t>Wilhem</a:t>
            </a:r>
            <a:r>
              <a:rPr lang="fr-FR" sz="2400" b="1" dirty="0"/>
              <a:t> </a:t>
            </a:r>
            <a:r>
              <a:rPr lang="fr-FR" sz="2400" b="1" dirty="0" err="1"/>
              <a:t>Reich,Pietrakos</a:t>
            </a:r>
            <a:r>
              <a:rPr lang="fr-FR" sz="2400" b="1" dirty="0"/>
              <a:t>, </a:t>
            </a:r>
          </a:p>
          <a:p>
            <a:r>
              <a:rPr lang="fr-FR" sz="2400" b="1" dirty="0"/>
              <a:t> courants issus de la Bio Energie </a:t>
            </a:r>
          </a:p>
          <a:p>
            <a:r>
              <a:rPr lang="fr-FR" sz="2000" dirty="0"/>
              <a:t>Caractère schizoïde</a:t>
            </a:r>
          </a:p>
          <a:p>
            <a:r>
              <a:rPr lang="fr-FR" sz="2000" dirty="0"/>
              <a:t>Caractère oral</a:t>
            </a:r>
          </a:p>
          <a:p>
            <a:r>
              <a:rPr lang="fr-FR" sz="2000" dirty="0"/>
              <a:t>Caractère masochiste</a:t>
            </a:r>
          </a:p>
          <a:p>
            <a:r>
              <a:rPr lang="fr-FR" sz="2000" dirty="0"/>
              <a:t>Caractère rigide</a:t>
            </a:r>
          </a:p>
          <a:p>
            <a:r>
              <a:rPr lang="fr-FR" sz="2000" dirty="0"/>
              <a:t>Caractère narcissique </a:t>
            </a:r>
            <a:r>
              <a:rPr lang="mr-IN" sz="2000" dirty="0"/>
              <a:t>…</a:t>
            </a:r>
            <a:r>
              <a:rPr lang="fr-FR" sz="2000" dirty="0"/>
              <a:t>.</a:t>
            </a:r>
          </a:p>
          <a:p>
            <a:endParaRPr lang="fr-FR" dirty="0"/>
          </a:p>
          <a:p>
            <a:endParaRPr lang="fr-FR" dirty="0"/>
          </a:p>
        </p:txBody>
      </p:sp>
      <p:sp>
        <p:nvSpPr>
          <p:cNvPr id="4" name="ZoneTexte 3"/>
          <p:cNvSpPr txBox="1"/>
          <p:nvPr/>
        </p:nvSpPr>
        <p:spPr>
          <a:xfrm>
            <a:off x="1206500" y="1384300"/>
            <a:ext cx="3753431" cy="461665"/>
          </a:xfrm>
          <a:prstGeom prst="rect">
            <a:avLst/>
          </a:prstGeom>
          <a:noFill/>
        </p:spPr>
        <p:txBody>
          <a:bodyPr wrap="square" rtlCol="0">
            <a:spAutoFit/>
          </a:bodyPr>
          <a:lstStyle/>
          <a:p>
            <a:r>
              <a:rPr lang="fr-FR" sz="2400" b="1" dirty="0"/>
              <a:t>Typologie de Jung </a:t>
            </a:r>
          </a:p>
        </p:txBody>
      </p:sp>
      <p:sp>
        <p:nvSpPr>
          <p:cNvPr id="5" name="Espace réservé du pied de page 4"/>
          <p:cNvSpPr>
            <a:spLocks noGrp="1"/>
          </p:cNvSpPr>
          <p:nvPr>
            <p:ph type="ftr" sz="quarter" idx="11"/>
          </p:nvPr>
        </p:nvSpPr>
        <p:spPr/>
        <p:txBody>
          <a:bodyPr/>
          <a:lstStyle/>
          <a:p>
            <a:r>
              <a:rPr lang="fr-FR"/>
              <a:t>Monique Lafont Formation Conseil</a:t>
            </a:r>
          </a:p>
        </p:txBody>
      </p:sp>
      <p:sp>
        <p:nvSpPr>
          <p:cNvPr id="6" name="Espace réservé du numéro de diapositive 5"/>
          <p:cNvSpPr>
            <a:spLocks noGrp="1"/>
          </p:cNvSpPr>
          <p:nvPr>
            <p:ph type="sldNum" sz="quarter" idx="12"/>
          </p:nvPr>
        </p:nvSpPr>
        <p:spPr/>
        <p:txBody>
          <a:bodyPr/>
          <a:lstStyle/>
          <a:p>
            <a:fld id="{DA6D0CE9-0537-0645-9D9D-006FA1DD84FD}" type="slidenum">
              <a:rPr lang="fr-FR" smtClean="0"/>
              <a:t>19</a:t>
            </a:fld>
            <a:endParaRPr lang="fr-FR"/>
          </a:p>
        </p:txBody>
      </p:sp>
    </p:spTree>
    <p:extLst>
      <p:ext uri="{BB962C8B-B14F-4D97-AF65-F5344CB8AC3E}">
        <p14:creationId xmlns:p14="http://schemas.microsoft.com/office/powerpoint/2010/main" val="296091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02022"/>
            <a:ext cx="7772400" cy="1498178"/>
          </a:xfrm>
        </p:spPr>
        <p:txBody>
          <a:bodyPr>
            <a:normAutofit fontScale="90000"/>
          </a:bodyPr>
          <a:lstStyle/>
          <a:p>
            <a:r>
              <a:rPr lang="fr-FR" dirty="0"/>
              <a:t> </a:t>
            </a:r>
            <a:br>
              <a:rPr lang="fr-FR" dirty="0"/>
            </a:br>
            <a:r>
              <a:rPr lang="fr-FR" sz="2700" b="1" dirty="0"/>
              <a:t>Identification des différents canaux utilisés dans une situation d’écoute professionnelle </a:t>
            </a:r>
            <a:br>
              <a:rPr lang="fr-FR" dirty="0"/>
            </a:br>
            <a:endParaRPr lang="fr-FR" dirty="0"/>
          </a:p>
        </p:txBody>
      </p:sp>
      <p:sp>
        <p:nvSpPr>
          <p:cNvPr id="3" name="Espace réservé du pied de page 2"/>
          <p:cNvSpPr>
            <a:spLocks noGrp="1"/>
          </p:cNvSpPr>
          <p:nvPr>
            <p:ph type="ftr" sz="quarter" idx="11"/>
          </p:nvPr>
        </p:nvSpPr>
        <p:spPr/>
        <p:txBody>
          <a:bodyPr/>
          <a:lstStyle/>
          <a:p>
            <a:r>
              <a:rPr lang="fr-BE"/>
              <a:t>Monique Lafont Formation Conseil</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sp>
        <p:nvSpPr>
          <p:cNvPr id="5" name="Espace réservé du contenu 4"/>
          <p:cNvSpPr>
            <a:spLocks noGrp="1"/>
          </p:cNvSpPr>
          <p:nvPr>
            <p:ph sz="quarter" idx="1"/>
          </p:nvPr>
        </p:nvSpPr>
        <p:spPr/>
        <p:txBody>
          <a:bodyPr>
            <a:normAutofit fontScale="62500" lnSpcReduction="20000"/>
          </a:bodyPr>
          <a:lstStyle/>
          <a:p>
            <a:pPr algn="ctr">
              <a:buNone/>
            </a:pPr>
            <a:r>
              <a:rPr lang="fr-FR" b="1" dirty="0"/>
              <a:t>Exercice de groupe </a:t>
            </a:r>
            <a:r>
              <a:rPr lang="fr-FR" dirty="0"/>
              <a:t>(50 minutes maxi)</a:t>
            </a:r>
            <a:endParaRPr lang="fr-FR" b="1" dirty="0"/>
          </a:p>
          <a:p>
            <a:pPr algn="ctr">
              <a:buNone/>
            </a:pPr>
            <a:r>
              <a:rPr lang="fr-FR" i="1" dirty="0"/>
              <a:t>Consignes en 7 étapes</a:t>
            </a:r>
          </a:p>
          <a:p>
            <a:pPr marL="457200" lvl="1" indent="0">
              <a:buNone/>
            </a:pPr>
            <a:r>
              <a:rPr lang="fr-FR" b="1" dirty="0"/>
              <a:t>1</a:t>
            </a:r>
            <a:r>
              <a:rPr lang="fr-FR" dirty="0"/>
              <a:t>.Constituer des  groupes </a:t>
            </a:r>
            <a:r>
              <a:rPr lang="fr-FR" b="1" dirty="0"/>
              <a:t>de 6 à 8 personnes </a:t>
            </a:r>
          </a:p>
          <a:p>
            <a:pPr lvl="1">
              <a:buNone/>
            </a:pPr>
            <a:r>
              <a:rPr lang="fr-FR" b="1" dirty="0"/>
              <a:t>2</a:t>
            </a:r>
            <a:r>
              <a:rPr lang="fr-FR" dirty="0"/>
              <a:t>.</a:t>
            </a:r>
            <a:r>
              <a:rPr lang="fr-FR" b="1" dirty="0"/>
              <a:t> L’animateur gère le temps et la conduite de la séance. </a:t>
            </a:r>
            <a:r>
              <a:rPr lang="fr-FR" dirty="0"/>
              <a:t>Nommer</a:t>
            </a:r>
            <a:r>
              <a:rPr lang="fr-FR" b="1" dirty="0"/>
              <a:t> un rapporteur </a:t>
            </a:r>
          </a:p>
          <a:p>
            <a:pPr marL="457200" lvl="1" indent="0">
              <a:buNone/>
            </a:pPr>
            <a:r>
              <a:rPr lang="fr-FR" b="1" dirty="0"/>
              <a:t>3. Un participant A</a:t>
            </a:r>
            <a:r>
              <a:rPr lang="fr-FR" dirty="0"/>
              <a:t> fait le  récit d’une séquence professionnelle qui l’a  particulièrement intéressé et à laquelle il donne un titre  à </a:t>
            </a:r>
            <a:r>
              <a:rPr lang="fr-FR" b="1" dirty="0"/>
              <a:t>un autre participant B </a:t>
            </a:r>
            <a:r>
              <a:rPr lang="fr-FR" dirty="0"/>
              <a:t>(15  minutes maxi)</a:t>
            </a:r>
            <a:endParaRPr lang="fr-FR" b="1" dirty="0"/>
          </a:p>
          <a:p>
            <a:pPr marL="457200" lvl="1" indent="0">
              <a:buNone/>
            </a:pPr>
            <a:r>
              <a:rPr lang="fr-FR" b="1" dirty="0"/>
              <a:t>4. B </a:t>
            </a:r>
            <a:r>
              <a:rPr lang="fr-FR" dirty="0"/>
              <a:t>a la possibilité d’interrompre, de questionner, de faire reformuler </a:t>
            </a:r>
            <a:r>
              <a:rPr lang="fr-FR" dirty="0" err="1"/>
              <a:t>etc</a:t>
            </a:r>
            <a:endParaRPr lang="fr-FR" dirty="0"/>
          </a:p>
          <a:p>
            <a:pPr marL="457200" lvl="1" indent="0">
              <a:buNone/>
            </a:pPr>
            <a:r>
              <a:rPr lang="fr-FR" b="1" dirty="0"/>
              <a:t>5. Les autres participants sont observateurs actifs </a:t>
            </a:r>
            <a:r>
              <a:rPr lang="fr-FR" dirty="0"/>
              <a:t>et notent tous les éléments qui entrent en jeu dans cette situation d’écoute</a:t>
            </a:r>
          </a:p>
          <a:p>
            <a:pPr marL="457200" lvl="1" indent="0">
              <a:buNone/>
            </a:pPr>
            <a:r>
              <a:rPr lang="fr-FR" b="1" dirty="0"/>
              <a:t>6. L’animateur anime ensuite le débriefing en donnant la parole successivement à A, puis à B puis aux observateurs </a:t>
            </a:r>
          </a:p>
          <a:p>
            <a:pPr lvl="1">
              <a:buNone/>
            </a:pPr>
            <a:r>
              <a:rPr lang="fr-FR" b="1" dirty="0"/>
              <a:t>7. Le groupe se met d’accord sur 5 ou 6 éléments observés</a:t>
            </a:r>
            <a:r>
              <a:rPr lang="fr-FR" dirty="0"/>
              <a:t> </a:t>
            </a:r>
            <a:r>
              <a:rPr lang="fr-FR" b="1" dirty="0"/>
              <a:t>par </a:t>
            </a:r>
            <a:r>
              <a:rPr lang="fr-FR" dirty="0"/>
              <a:t>les uns et vécus par les autres et qu’il juge importants dans une situation d’écoute professionnelle</a:t>
            </a:r>
            <a:r>
              <a:rPr lang="fr-FR" b="1" dirty="0"/>
              <a:t>. Ces éléments seront rapportés au grand groupe </a:t>
            </a:r>
          </a:p>
          <a:p>
            <a:pPr lvl="1">
              <a:buNone/>
            </a:pPr>
            <a:r>
              <a:rPr lang="fr-FR" b="1" dirty="0"/>
              <a:t>  </a:t>
            </a:r>
          </a:p>
        </p:txBody>
      </p:sp>
    </p:spTree>
    <p:extLst>
      <p:ext uri="{BB962C8B-B14F-4D97-AF65-F5344CB8AC3E}">
        <p14:creationId xmlns:p14="http://schemas.microsoft.com/office/powerpoint/2010/main" val="6630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638300" y="1282036"/>
            <a:ext cx="5499100" cy="6071019"/>
          </a:xfrm>
          <a:prstGeom prst="rect">
            <a:avLst/>
          </a:prstGeom>
        </p:spPr>
      </p:pic>
      <p:sp>
        <p:nvSpPr>
          <p:cNvPr id="3" name="ZoneTexte 2"/>
          <p:cNvSpPr txBox="1"/>
          <p:nvPr/>
        </p:nvSpPr>
        <p:spPr>
          <a:xfrm>
            <a:off x="457200" y="608568"/>
            <a:ext cx="7686323" cy="830997"/>
          </a:xfrm>
          <a:prstGeom prst="rect">
            <a:avLst/>
          </a:prstGeom>
          <a:noFill/>
        </p:spPr>
        <p:txBody>
          <a:bodyPr wrap="square" rtlCol="0">
            <a:spAutoFit/>
          </a:bodyPr>
          <a:lstStyle/>
          <a:p>
            <a:pPr algn="ctr"/>
            <a:r>
              <a:rPr lang="fr-FR" sz="2400" b="1" dirty="0"/>
              <a:t>Canal 3  : Le profil psychologique</a:t>
            </a:r>
          </a:p>
          <a:p>
            <a:pPr algn="ctr"/>
            <a:r>
              <a:rPr lang="fr-FR" sz="2400" b="1" dirty="0"/>
              <a:t> Quelques nuances de </a:t>
            </a:r>
            <a:r>
              <a:rPr lang="mr-IN" sz="2400" b="1" dirty="0"/>
              <a:t>…</a:t>
            </a:r>
            <a:r>
              <a:rPr lang="fr-FR" sz="2400" b="1" dirty="0"/>
              <a:t>. sentiments ou d’émotions </a:t>
            </a:r>
          </a:p>
        </p:txBody>
      </p:sp>
      <p:sp>
        <p:nvSpPr>
          <p:cNvPr id="4" name="Espace réservé du pied de page 3"/>
          <p:cNvSpPr>
            <a:spLocks noGrp="1"/>
          </p:cNvSpPr>
          <p:nvPr>
            <p:ph type="ftr" sz="quarter" idx="11"/>
          </p:nvPr>
        </p:nvSpPr>
        <p:spPr/>
        <p:txBody>
          <a:bodyPr/>
          <a:lstStyle/>
          <a:p>
            <a:r>
              <a:rPr lang="fr-FR"/>
              <a:t>Monique Lafont Formation Conseil</a:t>
            </a:r>
          </a:p>
        </p:txBody>
      </p:sp>
      <p:sp>
        <p:nvSpPr>
          <p:cNvPr id="5" name="Espace réservé du numéro de diapositive 4"/>
          <p:cNvSpPr>
            <a:spLocks noGrp="1"/>
          </p:cNvSpPr>
          <p:nvPr>
            <p:ph type="sldNum" sz="quarter" idx="12"/>
          </p:nvPr>
        </p:nvSpPr>
        <p:spPr/>
        <p:txBody>
          <a:bodyPr/>
          <a:lstStyle/>
          <a:p>
            <a:fld id="{DA6D0CE9-0537-0645-9D9D-006FA1DD84FD}" type="slidenum">
              <a:rPr lang="fr-FR" smtClean="0"/>
              <a:t>20</a:t>
            </a:fld>
            <a:endParaRPr lang="fr-FR"/>
          </a:p>
        </p:txBody>
      </p:sp>
    </p:spTree>
    <p:extLst>
      <p:ext uri="{BB962C8B-B14F-4D97-AF65-F5344CB8AC3E}">
        <p14:creationId xmlns:p14="http://schemas.microsoft.com/office/powerpoint/2010/main" val="71107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708023" y="332656"/>
            <a:ext cx="8042276" cy="943272"/>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400" b="1" dirty="0">
                <a:solidFill>
                  <a:schemeClr val="tx2"/>
                </a:solidFill>
                <a:latin typeface="+mj-lt"/>
                <a:ea typeface="+mj-ea"/>
                <a:cs typeface="+mj-cs"/>
              </a:rPr>
              <a:t>Canal 4 :  le cadre de référence </a:t>
            </a:r>
            <a:endParaRPr kumimoji="0" lang="fr-FR" sz="2400" b="1" i="0" u="none" strike="noStrike" kern="1200" cap="none" spc="0" normalizeH="0" noProof="0" dirty="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noProof="0" dirty="0">
                <a:ln>
                  <a:noFill/>
                </a:ln>
                <a:solidFill>
                  <a:schemeClr val="tx2"/>
                </a:solidFill>
                <a:effectLst/>
                <a:uLnTx/>
                <a:uFillTx/>
                <a:latin typeface="+mj-lt"/>
                <a:ea typeface="+mj-ea"/>
                <a:cs typeface="+mj-cs"/>
              </a:rPr>
              <a:t> </a:t>
            </a:r>
            <a:r>
              <a:rPr lang="fr-FR" sz="2400" b="1" dirty="0" err="1">
                <a:solidFill>
                  <a:schemeClr val="tx2"/>
                </a:solidFill>
                <a:latin typeface="+mj-lt"/>
                <a:ea typeface="+mj-ea"/>
                <a:cs typeface="+mj-cs"/>
              </a:rPr>
              <a:t>Cf</a:t>
            </a:r>
            <a:r>
              <a:rPr lang="fr-FR" sz="2400" b="1" dirty="0">
                <a:solidFill>
                  <a:schemeClr val="tx2"/>
                </a:solidFill>
                <a:latin typeface="+mj-lt"/>
                <a:ea typeface="+mj-ea"/>
                <a:cs typeface="+mj-cs"/>
              </a:rPr>
              <a:t> Analyse transactionnelle </a:t>
            </a:r>
            <a:r>
              <a:rPr kumimoji="0" lang="fr-FR" sz="2400" b="1" i="0" u="none" strike="noStrike" kern="1200" cap="none" spc="0" normalizeH="0" baseline="0" noProof="0" dirty="0">
                <a:ln>
                  <a:noFill/>
                </a:ln>
                <a:solidFill>
                  <a:schemeClr val="tx2"/>
                </a:solidFill>
                <a:effectLst/>
                <a:uLnTx/>
                <a:uFillTx/>
                <a:latin typeface="+mj-lt"/>
                <a:ea typeface="+mj-ea"/>
                <a:cs typeface="+mj-cs"/>
              </a:rPr>
              <a:t>  Positions de vie (F. Ernst)</a:t>
            </a:r>
          </a:p>
        </p:txBody>
      </p:sp>
      <p:sp>
        <p:nvSpPr>
          <p:cNvPr id="5" name="Rectangle 4"/>
          <p:cNvSpPr/>
          <p:nvPr/>
        </p:nvSpPr>
        <p:spPr>
          <a:xfrm>
            <a:off x="914399" y="1447800"/>
            <a:ext cx="7677151" cy="707886"/>
          </a:xfrm>
          <a:prstGeom prst="rect">
            <a:avLst/>
          </a:prstGeom>
        </p:spPr>
        <p:txBody>
          <a:bodyPr wrap="square">
            <a:spAutoFit/>
          </a:bodyPr>
          <a:lstStyle/>
          <a:p>
            <a:pPr algn="ctr"/>
            <a:endParaRPr lang="fr-FR" sz="2000" b="1">
              <a:latin typeface="Times"/>
              <a:cs typeface="Times"/>
            </a:endParaRPr>
          </a:p>
          <a:p>
            <a:pPr algn="ctr"/>
            <a:endParaRPr lang="fr-FR" sz="2000" dirty="0">
              <a:latin typeface="Times"/>
              <a:cs typeface="Times"/>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21</a:t>
            </a:fld>
            <a:endParaRPr lang="fr-BE"/>
          </a:p>
        </p:txBody>
      </p:sp>
      <p:sp>
        <p:nvSpPr>
          <p:cNvPr id="8" name="Espace réservé du pied de page 7"/>
          <p:cNvSpPr>
            <a:spLocks noGrp="1"/>
          </p:cNvSpPr>
          <p:nvPr>
            <p:ph type="ftr" sz="quarter" idx="11"/>
          </p:nvPr>
        </p:nvSpPr>
        <p:spPr/>
        <p:txBody>
          <a:bodyPr/>
          <a:lstStyle/>
          <a:p>
            <a:r>
              <a:rPr lang="fr-FR"/>
              <a:t>Monique Lafont Formation Conseil</a:t>
            </a:r>
            <a:endParaRPr lang="fr-BE"/>
          </a:p>
        </p:txBody>
      </p:sp>
      <p:pic>
        <p:nvPicPr>
          <p:cNvPr id="9" name="Image 8"/>
          <p:cNvPicPr>
            <a:picLocks noChangeAspect="1"/>
          </p:cNvPicPr>
          <p:nvPr/>
        </p:nvPicPr>
        <p:blipFill>
          <a:blip r:embed="rId2" cstate="print"/>
          <a:stretch>
            <a:fillRect/>
          </a:stretch>
        </p:blipFill>
        <p:spPr>
          <a:xfrm>
            <a:off x="703262" y="1275928"/>
            <a:ext cx="8288338" cy="5257800"/>
          </a:xfrm>
          <a:prstGeom prst="rect">
            <a:avLst/>
          </a:prstGeom>
        </p:spPr>
      </p:pic>
    </p:spTree>
    <p:extLst>
      <p:ext uri="{BB962C8B-B14F-4D97-AF65-F5344CB8AC3E}">
        <p14:creationId xmlns:p14="http://schemas.microsoft.com/office/powerpoint/2010/main" val="2331397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6359" y="759795"/>
            <a:ext cx="9066533" cy="830997"/>
          </a:xfrm>
          <a:prstGeom prst="rect">
            <a:avLst/>
          </a:prstGeom>
          <a:noFill/>
        </p:spPr>
        <p:txBody>
          <a:bodyPr wrap="square" rtlCol="0">
            <a:spAutoFit/>
          </a:bodyPr>
          <a:lstStyle/>
          <a:p>
            <a:r>
              <a:rPr lang="fr-FR" sz="2800" b="1" dirty="0"/>
              <a:t>Canal 5 et Canal 6 : le transfert et le contre transfert </a:t>
            </a:r>
            <a:r>
              <a:rPr lang="fr-FR" sz="2800" dirty="0"/>
              <a:t> </a:t>
            </a:r>
          </a:p>
          <a:p>
            <a:pPr algn="ctr"/>
            <a:r>
              <a:rPr lang="fr-FR" sz="2000" b="1" dirty="0"/>
              <a:t>Du côté de la psyché et de la psychanalyse </a:t>
            </a:r>
            <a:r>
              <a:rPr lang="mr-IN" sz="2000" b="1" dirty="0"/>
              <a:t>…</a:t>
            </a:r>
            <a:r>
              <a:rPr lang="fr-FR" sz="2000" b="1" dirty="0"/>
              <a:t>.</a:t>
            </a:r>
          </a:p>
        </p:txBody>
      </p:sp>
      <p:pic>
        <p:nvPicPr>
          <p:cNvPr id="6" name="Image 5"/>
          <p:cNvPicPr>
            <a:picLocks noChangeAspect="1"/>
          </p:cNvPicPr>
          <p:nvPr/>
        </p:nvPicPr>
        <p:blipFill>
          <a:blip r:embed="rId2"/>
          <a:stretch>
            <a:fillRect/>
          </a:stretch>
        </p:blipFill>
        <p:spPr>
          <a:xfrm>
            <a:off x="723900" y="1794396"/>
            <a:ext cx="7696200" cy="4902200"/>
          </a:xfrm>
          <a:prstGeom prst="rect">
            <a:avLst/>
          </a:prstGeom>
        </p:spPr>
      </p:pic>
      <p:sp>
        <p:nvSpPr>
          <p:cNvPr id="2" name="Espace réservé du pied de page 1"/>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DA6D0CE9-0537-0645-9D9D-006FA1DD84FD}" type="slidenum">
              <a:rPr lang="fr-FR" smtClean="0"/>
              <a:t>22</a:t>
            </a:fld>
            <a:endParaRPr lang="fr-FR"/>
          </a:p>
        </p:txBody>
      </p:sp>
    </p:spTree>
    <p:extLst>
      <p:ext uri="{BB962C8B-B14F-4D97-AF65-F5344CB8AC3E}">
        <p14:creationId xmlns:p14="http://schemas.microsoft.com/office/powerpoint/2010/main" val="3394421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00851" y="952579"/>
            <a:ext cx="8651090" cy="1107996"/>
          </a:xfrm>
          <a:prstGeom prst="rect">
            <a:avLst/>
          </a:prstGeom>
          <a:noFill/>
        </p:spPr>
        <p:txBody>
          <a:bodyPr wrap="square" rtlCol="0">
            <a:spAutoFit/>
          </a:bodyPr>
          <a:lstStyle/>
          <a:p>
            <a:r>
              <a:rPr lang="fr-FR" sz="2800" b="1" dirty="0"/>
              <a:t>Canal 5 et Canal 6 : le transfert et le contre transfert </a:t>
            </a:r>
            <a:r>
              <a:rPr lang="fr-FR" sz="2800" dirty="0"/>
              <a:t> </a:t>
            </a:r>
          </a:p>
          <a:p>
            <a:pPr algn="ctr"/>
            <a:r>
              <a:rPr lang="fr-FR" sz="2000" b="1" dirty="0"/>
              <a:t>Du côté de la psyché et de la psychanalyse </a:t>
            </a:r>
            <a:r>
              <a:rPr lang="mr-IN" sz="2000" b="1" dirty="0"/>
              <a:t>…</a:t>
            </a:r>
            <a:r>
              <a:rPr lang="fr-FR" sz="1400" b="1" dirty="0"/>
              <a:t>.</a:t>
            </a:r>
          </a:p>
          <a:p>
            <a:endParaRPr lang="fr-FR" dirty="0"/>
          </a:p>
        </p:txBody>
      </p:sp>
      <p:sp>
        <p:nvSpPr>
          <p:cNvPr id="3" name="ZoneTexte 2"/>
          <p:cNvSpPr txBox="1"/>
          <p:nvPr/>
        </p:nvSpPr>
        <p:spPr>
          <a:xfrm>
            <a:off x="3435910" y="2165983"/>
            <a:ext cx="1802246" cy="523220"/>
          </a:xfrm>
          <a:prstGeom prst="rect">
            <a:avLst/>
          </a:prstGeom>
          <a:noFill/>
        </p:spPr>
        <p:txBody>
          <a:bodyPr wrap="none" rtlCol="0">
            <a:spAutoFit/>
          </a:bodyPr>
          <a:lstStyle/>
          <a:p>
            <a:r>
              <a:rPr lang="fr-FR" sz="2800" b="1" dirty="0"/>
              <a:t>La persona </a:t>
            </a:r>
          </a:p>
        </p:txBody>
      </p:sp>
      <p:sp>
        <p:nvSpPr>
          <p:cNvPr id="4" name="ZoneTexte 3"/>
          <p:cNvSpPr txBox="1"/>
          <p:nvPr/>
        </p:nvSpPr>
        <p:spPr>
          <a:xfrm>
            <a:off x="578132" y="3039993"/>
            <a:ext cx="8873809" cy="3477875"/>
          </a:xfrm>
          <a:prstGeom prst="rect">
            <a:avLst/>
          </a:prstGeom>
          <a:noFill/>
        </p:spPr>
        <p:txBody>
          <a:bodyPr wrap="square" rtlCol="0">
            <a:spAutoFit/>
          </a:bodyPr>
          <a:lstStyle/>
          <a:p>
            <a:r>
              <a:rPr lang="fr-FR" sz="2000" b="1" dirty="0"/>
              <a:t>La persona </a:t>
            </a:r>
            <a:r>
              <a:rPr lang="fr-FR" sz="2000" dirty="0"/>
              <a:t>est la partie du moi la plus en contact avec l’environnement: </a:t>
            </a:r>
          </a:p>
          <a:p>
            <a:r>
              <a:rPr lang="fr-FR" sz="2000" dirty="0"/>
              <a:t>c’est l’attitude générale du sujet en relation  avec son entourage, </a:t>
            </a:r>
          </a:p>
          <a:p>
            <a:r>
              <a:rPr lang="fr-FR" sz="2000" dirty="0"/>
              <a:t>à la fois système d’adaptation et compromis nécessaire entre l’individu et le social</a:t>
            </a:r>
          </a:p>
          <a:p>
            <a:endParaRPr lang="fr-FR" sz="2000" dirty="0"/>
          </a:p>
          <a:p>
            <a:r>
              <a:rPr lang="fr-FR" sz="2000" b="1" dirty="0"/>
              <a:t>La persona </a:t>
            </a:r>
            <a:r>
              <a:rPr lang="fr-FR" sz="2000" dirty="0"/>
              <a:t>permet d’être soi-même tout en respectant les règles</a:t>
            </a:r>
          </a:p>
          <a:p>
            <a:r>
              <a:rPr lang="fr-FR" sz="2000" dirty="0"/>
              <a:t> de fonctionnement de groupe. Elle permet d’être présent tout en se </a:t>
            </a:r>
          </a:p>
          <a:p>
            <a:r>
              <a:rPr lang="fr-FR" sz="2000" dirty="0"/>
              <a:t>maintenant à distance, c’est à dire de communiquer </a:t>
            </a:r>
          </a:p>
          <a:p>
            <a:endParaRPr lang="fr-FR" sz="2000" dirty="0"/>
          </a:p>
          <a:p>
            <a:r>
              <a:rPr lang="fr-FR" sz="2000" b="1" dirty="0"/>
              <a:t>La persona </a:t>
            </a:r>
            <a:r>
              <a:rPr lang="fr-FR" sz="2000" dirty="0"/>
              <a:t>est aussi un phénomène collectif, une facette de la personnalité individuelle</a:t>
            </a:r>
          </a:p>
          <a:p>
            <a:r>
              <a:rPr lang="fr-FR" sz="2000" dirty="0"/>
              <a:t>Qui plonge ses racines dans l’inconscient collectif. Elle relie le sujet au monde </a:t>
            </a:r>
          </a:p>
        </p:txBody>
      </p:sp>
      <p:sp>
        <p:nvSpPr>
          <p:cNvPr id="5" name="Espace réservé du pied de page 4"/>
          <p:cNvSpPr>
            <a:spLocks noGrp="1"/>
          </p:cNvSpPr>
          <p:nvPr>
            <p:ph type="ftr" sz="quarter" idx="11"/>
          </p:nvPr>
        </p:nvSpPr>
        <p:spPr/>
        <p:txBody>
          <a:bodyPr/>
          <a:lstStyle/>
          <a:p>
            <a:r>
              <a:rPr lang="fr-FR"/>
              <a:t>Monique Lafont Formation Conseil</a:t>
            </a:r>
          </a:p>
        </p:txBody>
      </p:sp>
      <p:sp>
        <p:nvSpPr>
          <p:cNvPr id="6" name="Espace réservé du numéro de diapositive 5"/>
          <p:cNvSpPr>
            <a:spLocks noGrp="1"/>
          </p:cNvSpPr>
          <p:nvPr>
            <p:ph type="sldNum" sz="quarter" idx="12"/>
          </p:nvPr>
        </p:nvSpPr>
        <p:spPr/>
        <p:txBody>
          <a:bodyPr/>
          <a:lstStyle/>
          <a:p>
            <a:fld id="{DA6D0CE9-0537-0645-9D9D-006FA1DD84FD}" type="slidenum">
              <a:rPr lang="fr-FR" smtClean="0"/>
              <a:t>23</a:t>
            </a:fld>
            <a:endParaRPr lang="fr-FR"/>
          </a:p>
        </p:txBody>
      </p:sp>
    </p:spTree>
    <p:extLst>
      <p:ext uri="{BB962C8B-B14F-4D97-AF65-F5344CB8AC3E}">
        <p14:creationId xmlns:p14="http://schemas.microsoft.com/office/powerpoint/2010/main" val="121682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32206" y="703094"/>
            <a:ext cx="9422793" cy="1107996"/>
          </a:xfrm>
          <a:prstGeom prst="rect">
            <a:avLst/>
          </a:prstGeom>
          <a:noFill/>
        </p:spPr>
        <p:txBody>
          <a:bodyPr wrap="square" rtlCol="0">
            <a:spAutoFit/>
          </a:bodyPr>
          <a:lstStyle/>
          <a:p>
            <a:r>
              <a:rPr lang="fr-FR" sz="2800" b="1" dirty="0"/>
              <a:t>Canal 5 et Canal 6 : le transfert et le contre transfert</a:t>
            </a:r>
          </a:p>
          <a:p>
            <a:pPr algn="ctr"/>
            <a:r>
              <a:rPr lang="fr-FR" sz="2000" b="1" dirty="0"/>
              <a:t>Du côté de la psyché et de la psychanalyse </a:t>
            </a:r>
            <a:r>
              <a:rPr lang="mr-IN" sz="2000" b="1" dirty="0"/>
              <a:t>…</a:t>
            </a:r>
            <a:r>
              <a:rPr lang="fr-FR" sz="2000" b="1" dirty="0"/>
              <a:t>.</a:t>
            </a:r>
          </a:p>
          <a:p>
            <a:r>
              <a:rPr lang="fr-FR" b="1" dirty="0"/>
              <a:t> </a:t>
            </a:r>
            <a:endParaRPr lang="fr-FR" dirty="0"/>
          </a:p>
        </p:txBody>
      </p:sp>
      <p:sp>
        <p:nvSpPr>
          <p:cNvPr id="3" name="ZoneTexte 2"/>
          <p:cNvSpPr txBox="1"/>
          <p:nvPr/>
        </p:nvSpPr>
        <p:spPr>
          <a:xfrm>
            <a:off x="3583325" y="1848456"/>
            <a:ext cx="1910248" cy="800219"/>
          </a:xfrm>
          <a:prstGeom prst="rect">
            <a:avLst/>
          </a:prstGeom>
          <a:noFill/>
        </p:spPr>
        <p:txBody>
          <a:bodyPr wrap="none" rtlCol="0">
            <a:spAutoFit/>
          </a:bodyPr>
          <a:lstStyle/>
          <a:p>
            <a:r>
              <a:rPr lang="fr-FR" sz="2800" b="1" dirty="0"/>
              <a:t>Le transfert </a:t>
            </a:r>
          </a:p>
          <a:p>
            <a:endParaRPr lang="fr-FR" dirty="0"/>
          </a:p>
        </p:txBody>
      </p:sp>
      <p:sp>
        <p:nvSpPr>
          <p:cNvPr id="4" name="ZoneTexte 3"/>
          <p:cNvSpPr txBox="1"/>
          <p:nvPr/>
        </p:nvSpPr>
        <p:spPr>
          <a:xfrm>
            <a:off x="419477" y="2609797"/>
            <a:ext cx="8922074" cy="3046988"/>
          </a:xfrm>
          <a:prstGeom prst="rect">
            <a:avLst/>
          </a:prstGeom>
          <a:noFill/>
        </p:spPr>
        <p:txBody>
          <a:bodyPr wrap="square" rtlCol="0">
            <a:spAutoFit/>
          </a:bodyPr>
          <a:lstStyle/>
          <a:p>
            <a:r>
              <a:rPr lang="fr-FR" sz="2400" b="1" dirty="0"/>
              <a:t>Par transfert </a:t>
            </a:r>
            <a:r>
              <a:rPr lang="fr-FR" sz="2400" dirty="0"/>
              <a:t>on entend le report sur la personne de celui qui écoute d’affects et d’émois sans doute reliés aux relations infantiles ou matures du sujet avec les siens et revécues dans la situation d’écoute </a:t>
            </a:r>
          </a:p>
          <a:p>
            <a:endParaRPr lang="fr-FR" sz="2400" dirty="0"/>
          </a:p>
          <a:p>
            <a:r>
              <a:rPr lang="fr-FR" sz="2400" b="1" dirty="0"/>
              <a:t>En psychanalyse </a:t>
            </a:r>
            <a:r>
              <a:rPr lang="fr-FR" sz="2400" dirty="0"/>
              <a:t>on dira qu’il s’agit aussi du processus psychologique</a:t>
            </a:r>
          </a:p>
          <a:p>
            <a:r>
              <a:rPr lang="fr-FR" sz="2400" dirty="0"/>
              <a:t> lié aux automatismes de répétitions et qui tend à reporter sur des personnes ou des objets apparemment neutres des émotions ou des attitudes qui existaient dans l’enfance </a:t>
            </a:r>
          </a:p>
        </p:txBody>
      </p:sp>
      <p:sp>
        <p:nvSpPr>
          <p:cNvPr id="5" name="Espace réservé du pied de page 4"/>
          <p:cNvSpPr>
            <a:spLocks noGrp="1"/>
          </p:cNvSpPr>
          <p:nvPr>
            <p:ph type="ftr" sz="quarter" idx="11"/>
          </p:nvPr>
        </p:nvSpPr>
        <p:spPr/>
        <p:txBody>
          <a:bodyPr/>
          <a:lstStyle/>
          <a:p>
            <a:r>
              <a:rPr lang="fr-FR"/>
              <a:t>Monique Lafont Formation Conseil</a:t>
            </a:r>
          </a:p>
        </p:txBody>
      </p:sp>
      <p:sp>
        <p:nvSpPr>
          <p:cNvPr id="6" name="Espace réservé du numéro de diapositive 5"/>
          <p:cNvSpPr>
            <a:spLocks noGrp="1"/>
          </p:cNvSpPr>
          <p:nvPr>
            <p:ph type="sldNum" sz="quarter" idx="12"/>
          </p:nvPr>
        </p:nvSpPr>
        <p:spPr/>
        <p:txBody>
          <a:bodyPr/>
          <a:lstStyle/>
          <a:p>
            <a:fld id="{DA6D0CE9-0537-0645-9D9D-006FA1DD84FD}" type="slidenum">
              <a:rPr lang="fr-FR" smtClean="0"/>
              <a:t>24</a:t>
            </a:fld>
            <a:endParaRPr lang="fr-FR"/>
          </a:p>
        </p:txBody>
      </p:sp>
    </p:spTree>
    <p:extLst>
      <p:ext uri="{BB962C8B-B14F-4D97-AF65-F5344CB8AC3E}">
        <p14:creationId xmlns:p14="http://schemas.microsoft.com/office/powerpoint/2010/main" val="67799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00916" y="589692"/>
            <a:ext cx="184666" cy="646331"/>
          </a:xfrm>
          <a:prstGeom prst="rect">
            <a:avLst/>
          </a:prstGeom>
          <a:noFill/>
        </p:spPr>
        <p:txBody>
          <a:bodyPr wrap="none" rtlCol="0">
            <a:spAutoFit/>
          </a:bodyPr>
          <a:lstStyle/>
          <a:p>
            <a:endParaRPr lang="fr-FR" b="1" dirty="0"/>
          </a:p>
          <a:p>
            <a:endParaRPr lang="fr-FR" dirty="0"/>
          </a:p>
        </p:txBody>
      </p:sp>
      <p:sp>
        <p:nvSpPr>
          <p:cNvPr id="4" name="ZoneTexte 3"/>
          <p:cNvSpPr txBox="1"/>
          <p:nvPr/>
        </p:nvSpPr>
        <p:spPr>
          <a:xfrm>
            <a:off x="341009" y="940660"/>
            <a:ext cx="11265464" cy="1107996"/>
          </a:xfrm>
          <a:prstGeom prst="rect">
            <a:avLst/>
          </a:prstGeom>
          <a:noFill/>
        </p:spPr>
        <p:txBody>
          <a:bodyPr wrap="square" rtlCol="0">
            <a:spAutoFit/>
          </a:bodyPr>
          <a:lstStyle/>
          <a:p>
            <a:r>
              <a:rPr lang="fr-FR" sz="2800" b="1" dirty="0"/>
              <a:t>Canal 5 et Canal 6 : le transfert et le contre transfert  </a:t>
            </a:r>
          </a:p>
          <a:p>
            <a:pPr algn="ctr"/>
            <a:r>
              <a:rPr lang="fr-FR" sz="2000" b="1" dirty="0"/>
              <a:t>Du côté de la psyché et de la psychanalyse </a:t>
            </a:r>
            <a:r>
              <a:rPr lang="mr-IN" sz="2000" b="1" dirty="0"/>
              <a:t>…</a:t>
            </a:r>
            <a:r>
              <a:rPr lang="fr-FR" sz="2000" b="1" dirty="0"/>
              <a:t>.</a:t>
            </a:r>
          </a:p>
          <a:p>
            <a:endParaRPr lang="fr-FR" dirty="0"/>
          </a:p>
        </p:txBody>
      </p:sp>
      <p:sp>
        <p:nvSpPr>
          <p:cNvPr id="5" name="ZoneTexte 4"/>
          <p:cNvSpPr txBox="1"/>
          <p:nvPr/>
        </p:nvSpPr>
        <p:spPr>
          <a:xfrm>
            <a:off x="2728060" y="2048656"/>
            <a:ext cx="3513572" cy="1631216"/>
          </a:xfrm>
          <a:prstGeom prst="rect">
            <a:avLst/>
          </a:prstGeom>
          <a:noFill/>
        </p:spPr>
        <p:txBody>
          <a:bodyPr wrap="square" rtlCol="0">
            <a:spAutoFit/>
          </a:bodyPr>
          <a:lstStyle/>
          <a:p>
            <a:r>
              <a:rPr lang="fr-FR" sz="2800" b="1" dirty="0"/>
              <a:t>Le contre  transfert </a:t>
            </a:r>
          </a:p>
          <a:p>
            <a:endParaRPr lang="fr-FR" dirty="0"/>
          </a:p>
          <a:p>
            <a:endParaRPr lang="fr-FR" dirty="0"/>
          </a:p>
          <a:p>
            <a:endParaRPr lang="fr-FR" dirty="0"/>
          </a:p>
          <a:p>
            <a:endParaRPr lang="fr-FR" dirty="0"/>
          </a:p>
        </p:txBody>
      </p:sp>
      <p:sp>
        <p:nvSpPr>
          <p:cNvPr id="6" name="ZoneTexte 5"/>
          <p:cNvSpPr txBox="1"/>
          <p:nvPr/>
        </p:nvSpPr>
        <p:spPr>
          <a:xfrm>
            <a:off x="246937" y="2916046"/>
            <a:ext cx="8658951" cy="3170099"/>
          </a:xfrm>
          <a:prstGeom prst="rect">
            <a:avLst/>
          </a:prstGeom>
          <a:noFill/>
        </p:spPr>
        <p:txBody>
          <a:bodyPr wrap="square" rtlCol="0">
            <a:spAutoFit/>
          </a:bodyPr>
          <a:lstStyle/>
          <a:p>
            <a:r>
              <a:rPr lang="fr-FR" sz="2000" b="1" dirty="0"/>
              <a:t>Le contre transfert </a:t>
            </a:r>
            <a:r>
              <a:rPr lang="fr-FR" sz="2000" dirty="0"/>
              <a:t>sera plutôt la nécessité pour celui qui écoute de prendre conscience de ses sentiments vis à vis de celui s’adresse à lui, car ses sentiments feront que la situation d’écoute progressera ou pas vers une issue favorable aux deux sujets en présence</a:t>
            </a:r>
          </a:p>
          <a:p>
            <a:endParaRPr lang="fr-FR" sz="2000" b="1" dirty="0"/>
          </a:p>
          <a:p>
            <a:r>
              <a:rPr lang="fr-FR" sz="2000" b="1" dirty="0"/>
              <a:t>C’est pourquoi les réactions de celui qui écoute à ce qu’il perçoit du transfert</a:t>
            </a:r>
          </a:p>
          <a:p>
            <a:r>
              <a:rPr lang="fr-FR" sz="2000" b="1" dirty="0"/>
              <a:t> de son interlocuteur </a:t>
            </a:r>
            <a:r>
              <a:rPr lang="fr-FR" sz="2000" dirty="0"/>
              <a:t>sont fondamentales pour la professionnalisation de l’écoutant</a:t>
            </a:r>
          </a:p>
          <a:p>
            <a:r>
              <a:rPr lang="fr-FR" sz="2000" dirty="0"/>
              <a:t> </a:t>
            </a:r>
          </a:p>
          <a:p>
            <a:r>
              <a:rPr lang="fr-FR" sz="2000" b="1" dirty="0"/>
              <a:t>Nécessité de s’entraîner à une écoute empathique </a:t>
            </a:r>
          </a:p>
        </p:txBody>
      </p:sp>
      <p:sp>
        <p:nvSpPr>
          <p:cNvPr id="2" name="Espace réservé du pied de page 1"/>
          <p:cNvSpPr>
            <a:spLocks noGrp="1"/>
          </p:cNvSpPr>
          <p:nvPr>
            <p:ph type="ftr" sz="quarter" idx="11"/>
          </p:nvPr>
        </p:nvSpPr>
        <p:spPr/>
        <p:txBody>
          <a:bodyPr/>
          <a:lstStyle/>
          <a:p>
            <a:r>
              <a:rPr lang="fr-FR"/>
              <a:t>Monique Lafont Formation Conseil</a:t>
            </a:r>
          </a:p>
        </p:txBody>
      </p:sp>
      <p:sp>
        <p:nvSpPr>
          <p:cNvPr id="7" name="Espace réservé du numéro de diapositive 6"/>
          <p:cNvSpPr>
            <a:spLocks noGrp="1"/>
          </p:cNvSpPr>
          <p:nvPr>
            <p:ph type="sldNum" sz="quarter" idx="12"/>
          </p:nvPr>
        </p:nvSpPr>
        <p:spPr/>
        <p:txBody>
          <a:bodyPr/>
          <a:lstStyle/>
          <a:p>
            <a:fld id="{DA6D0CE9-0537-0645-9D9D-006FA1DD84FD}" type="slidenum">
              <a:rPr lang="fr-FR" smtClean="0"/>
              <a:t>25</a:t>
            </a:fld>
            <a:endParaRPr lang="fr-FR"/>
          </a:p>
        </p:txBody>
      </p:sp>
    </p:spTree>
    <p:extLst>
      <p:ext uri="{BB962C8B-B14F-4D97-AF65-F5344CB8AC3E}">
        <p14:creationId xmlns:p14="http://schemas.microsoft.com/office/powerpoint/2010/main" val="2312332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5733" y="1111760"/>
            <a:ext cx="10370889" cy="2123658"/>
          </a:xfrm>
          <a:prstGeom prst="rect">
            <a:avLst/>
          </a:prstGeom>
          <a:noFill/>
        </p:spPr>
        <p:txBody>
          <a:bodyPr wrap="square" rtlCol="0">
            <a:spAutoFit/>
          </a:bodyPr>
          <a:lstStyle/>
          <a:p>
            <a:r>
              <a:rPr lang="fr-FR" sz="2800" b="1" dirty="0"/>
              <a:t>Canal 5 et Canal 6 : le transfert et le contre transfert</a:t>
            </a:r>
          </a:p>
          <a:p>
            <a:r>
              <a:rPr lang="fr-FR" sz="2800" b="1" dirty="0"/>
              <a:t> </a:t>
            </a:r>
            <a:r>
              <a:rPr lang="fr-FR" sz="2800" dirty="0"/>
              <a:t> </a:t>
            </a:r>
          </a:p>
          <a:p>
            <a:r>
              <a:rPr lang="fr-FR" sz="2800" b="1" i="1" dirty="0"/>
              <a:t>				</a:t>
            </a:r>
            <a:r>
              <a:rPr lang="fr-FR" sz="2000" b="1" i="1" dirty="0"/>
              <a:t>Du côté de la psyché et de la psychanalyse </a:t>
            </a:r>
          </a:p>
          <a:p>
            <a:pPr algn="ctr"/>
            <a:endParaRPr lang="fr-FR" sz="2000" b="1" dirty="0"/>
          </a:p>
          <a:p>
            <a:endParaRPr lang="fr-FR" sz="2800" dirty="0"/>
          </a:p>
        </p:txBody>
      </p:sp>
      <p:sp>
        <p:nvSpPr>
          <p:cNvPr id="4" name="ZoneTexte 3"/>
          <p:cNvSpPr txBox="1"/>
          <p:nvPr/>
        </p:nvSpPr>
        <p:spPr>
          <a:xfrm>
            <a:off x="305733" y="2970975"/>
            <a:ext cx="9867690" cy="3600986"/>
          </a:xfrm>
          <a:prstGeom prst="rect">
            <a:avLst/>
          </a:prstGeom>
          <a:noFill/>
        </p:spPr>
        <p:txBody>
          <a:bodyPr wrap="square" rtlCol="0">
            <a:spAutoFit/>
          </a:bodyPr>
          <a:lstStyle/>
          <a:p>
            <a:endParaRPr lang="fr-FR" dirty="0"/>
          </a:p>
          <a:p>
            <a:endParaRPr lang="fr-FR" dirty="0"/>
          </a:p>
          <a:p>
            <a:r>
              <a:rPr lang="fr-FR" sz="2400" b="1" dirty="0"/>
              <a:t>Ce qu’il faut retenir c’est que la projection est une manifestation </a:t>
            </a:r>
          </a:p>
          <a:p>
            <a:r>
              <a:rPr lang="fr-FR" sz="2400" b="1" dirty="0"/>
              <a:t>psychique imposée par toute relation de communication</a:t>
            </a:r>
            <a:r>
              <a:rPr lang="fr-FR" sz="2400" dirty="0"/>
              <a:t>. </a:t>
            </a:r>
          </a:p>
          <a:p>
            <a:endParaRPr lang="fr-FR" sz="2400" dirty="0"/>
          </a:p>
          <a:p>
            <a:r>
              <a:rPr lang="fr-FR" sz="2400" b="1" dirty="0"/>
              <a:t>La projection fonde la communication entre les individus,</a:t>
            </a:r>
          </a:p>
          <a:p>
            <a:r>
              <a:rPr lang="fr-FR" sz="2400" dirty="0"/>
              <a:t> parfois même à des animaux ou à des objets </a:t>
            </a:r>
          </a:p>
          <a:p>
            <a:endParaRPr lang="fr-FR" sz="2400" dirty="0"/>
          </a:p>
          <a:p>
            <a:r>
              <a:rPr lang="fr-FR" sz="2400" b="1" dirty="0"/>
              <a:t>Il s’agit d’attribuer à quelqu’un des sentiments qui en fait </a:t>
            </a:r>
          </a:p>
          <a:p>
            <a:r>
              <a:rPr lang="fr-FR" sz="2400" b="1" dirty="0"/>
              <a:t>n’appartiennent qu’à s</a:t>
            </a:r>
            <a:r>
              <a:rPr lang="fr-FR" sz="2000" b="1" dirty="0"/>
              <a:t>oi </a:t>
            </a:r>
            <a:r>
              <a:rPr lang="mr-IN" dirty="0"/>
              <a:t>…</a:t>
            </a:r>
            <a:endParaRPr lang="fr-FR" dirty="0"/>
          </a:p>
        </p:txBody>
      </p:sp>
      <p:sp>
        <p:nvSpPr>
          <p:cNvPr id="5" name="Espace réservé du pied de page 4"/>
          <p:cNvSpPr>
            <a:spLocks noGrp="1"/>
          </p:cNvSpPr>
          <p:nvPr>
            <p:ph type="ftr" sz="quarter" idx="11"/>
          </p:nvPr>
        </p:nvSpPr>
        <p:spPr/>
        <p:txBody>
          <a:bodyPr/>
          <a:lstStyle/>
          <a:p>
            <a:r>
              <a:rPr lang="fr-FR"/>
              <a:t>Monique Lafont Formation Conseil</a:t>
            </a:r>
          </a:p>
        </p:txBody>
      </p:sp>
      <p:sp>
        <p:nvSpPr>
          <p:cNvPr id="6" name="Espace réservé du numéro de diapositive 5"/>
          <p:cNvSpPr>
            <a:spLocks noGrp="1"/>
          </p:cNvSpPr>
          <p:nvPr>
            <p:ph type="sldNum" sz="quarter" idx="12"/>
          </p:nvPr>
        </p:nvSpPr>
        <p:spPr/>
        <p:txBody>
          <a:bodyPr/>
          <a:lstStyle/>
          <a:p>
            <a:fld id="{DA6D0CE9-0537-0645-9D9D-006FA1DD84FD}" type="slidenum">
              <a:rPr lang="fr-FR" smtClean="0"/>
              <a:t>26</a:t>
            </a:fld>
            <a:endParaRPr lang="fr-FR"/>
          </a:p>
        </p:txBody>
      </p:sp>
      <p:sp>
        <p:nvSpPr>
          <p:cNvPr id="7" name="ZoneTexte 6"/>
          <p:cNvSpPr txBox="1"/>
          <p:nvPr/>
        </p:nvSpPr>
        <p:spPr>
          <a:xfrm>
            <a:off x="3633494" y="2739673"/>
            <a:ext cx="2125377" cy="523220"/>
          </a:xfrm>
          <a:prstGeom prst="rect">
            <a:avLst/>
          </a:prstGeom>
          <a:noFill/>
        </p:spPr>
        <p:txBody>
          <a:bodyPr wrap="none" rtlCol="0">
            <a:spAutoFit/>
          </a:bodyPr>
          <a:lstStyle/>
          <a:p>
            <a:r>
              <a:rPr lang="fr-FR" sz="2800" b="1" dirty="0"/>
              <a:t>La Projection </a:t>
            </a:r>
          </a:p>
        </p:txBody>
      </p:sp>
    </p:spTree>
    <p:extLst>
      <p:ext uri="{BB962C8B-B14F-4D97-AF65-F5344CB8AC3E}">
        <p14:creationId xmlns:p14="http://schemas.microsoft.com/office/powerpoint/2010/main" val="1845817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83902" y="544331"/>
            <a:ext cx="6750029" cy="800219"/>
          </a:xfrm>
          <a:prstGeom prst="rect">
            <a:avLst/>
          </a:prstGeom>
          <a:noFill/>
        </p:spPr>
        <p:txBody>
          <a:bodyPr wrap="square" rtlCol="0">
            <a:spAutoFit/>
          </a:bodyPr>
          <a:lstStyle/>
          <a:p>
            <a:pPr lvl="0"/>
            <a:r>
              <a:rPr lang="fr-FR" sz="2800" b="1" dirty="0">
                <a:solidFill>
                  <a:schemeClr val="tx2"/>
                </a:solidFill>
              </a:rPr>
              <a:t>Canal 7  :  Le Ressenti de celui qui écoute </a:t>
            </a:r>
          </a:p>
          <a:p>
            <a:endParaRPr lang="fr-FR" dirty="0"/>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DA6D0CE9-0537-0645-9D9D-006FA1DD84FD}" type="slidenum">
              <a:rPr lang="fr-FR" smtClean="0"/>
              <a:t>27</a:t>
            </a:fld>
            <a:endParaRPr lang="fr-FR"/>
          </a:p>
        </p:txBody>
      </p:sp>
      <p:sp>
        <p:nvSpPr>
          <p:cNvPr id="5" name="ZoneTexte 4"/>
          <p:cNvSpPr txBox="1"/>
          <p:nvPr/>
        </p:nvSpPr>
        <p:spPr>
          <a:xfrm>
            <a:off x="364526" y="2173965"/>
            <a:ext cx="10664436" cy="2677656"/>
          </a:xfrm>
          <a:prstGeom prst="rect">
            <a:avLst/>
          </a:prstGeom>
          <a:noFill/>
        </p:spPr>
        <p:txBody>
          <a:bodyPr wrap="square" rtlCol="0">
            <a:spAutoFit/>
          </a:bodyPr>
          <a:lstStyle/>
          <a:p>
            <a:r>
              <a:rPr lang="fr-FR" sz="2400" b="1" dirty="0"/>
              <a:t>C’est être capable de repérer et de nommer  </a:t>
            </a:r>
            <a:r>
              <a:rPr lang="fr-FR" sz="2400" dirty="0"/>
              <a:t>le plus froidement et </a:t>
            </a:r>
          </a:p>
          <a:p>
            <a:r>
              <a:rPr lang="fr-FR" sz="2400" dirty="0"/>
              <a:t>le plus lucidement possible les émotions et les  états psychiques </a:t>
            </a:r>
          </a:p>
          <a:p>
            <a:r>
              <a:rPr lang="fr-FR" sz="2400" dirty="0"/>
              <a:t>qui vous ont traversé en tant qu’écoutant durant le récit de </a:t>
            </a:r>
          </a:p>
          <a:p>
            <a:r>
              <a:rPr lang="fr-FR" sz="2400" dirty="0"/>
              <a:t>votre interlocuteur </a:t>
            </a:r>
          </a:p>
          <a:p>
            <a:endParaRPr lang="fr-FR" sz="2400" dirty="0"/>
          </a:p>
          <a:p>
            <a:r>
              <a:rPr lang="fr-FR" sz="2400" b="1" dirty="0"/>
              <a:t>Pour les nommer on peut se servir des vignettes du canal 4 </a:t>
            </a:r>
          </a:p>
          <a:p>
            <a:r>
              <a:rPr lang="fr-FR" sz="2400" b="1" dirty="0"/>
              <a:t>(profil psychologique</a:t>
            </a:r>
            <a:r>
              <a:rPr lang="fr-FR" sz="2000" b="1" dirty="0"/>
              <a:t>)</a:t>
            </a:r>
          </a:p>
        </p:txBody>
      </p:sp>
    </p:spTree>
    <p:extLst>
      <p:ext uri="{BB962C8B-B14F-4D97-AF65-F5344CB8AC3E}">
        <p14:creationId xmlns:p14="http://schemas.microsoft.com/office/powerpoint/2010/main" val="2568953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67805" y="446236"/>
            <a:ext cx="5561714" cy="830997"/>
          </a:xfrm>
          <a:prstGeom prst="rect">
            <a:avLst/>
          </a:prstGeom>
          <a:noFill/>
        </p:spPr>
        <p:txBody>
          <a:bodyPr wrap="square" rtlCol="0">
            <a:spAutoFit/>
          </a:bodyPr>
          <a:lstStyle/>
          <a:p>
            <a:pPr lvl="0"/>
            <a:r>
              <a:rPr lang="fr-FR" sz="2800" b="1" dirty="0">
                <a:solidFill>
                  <a:schemeClr val="tx2"/>
                </a:solidFill>
              </a:rPr>
              <a:t>Canal 8  :  Le Message Essentiel </a:t>
            </a:r>
          </a:p>
          <a:p>
            <a:pPr algn="ctr"/>
            <a:r>
              <a:rPr lang="fr-FR" sz="2000" b="1" dirty="0"/>
              <a:t>Du côté des techniques du journalisme </a:t>
            </a:r>
            <a:r>
              <a:rPr lang="mr-IN" sz="2000" b="1" dirty="0"/>
              <a:t>…</a:t>
            </a:r>
            <a:endParaRPr lang="fr-FR" sz="2000" b="1" dirty="0"/>
          </a:p>
        </p:txBody>
      </p:sp>
      <p:sp>
        <p:nvSpPr>
          <p:cNvPr id="3" name="ZoneTexte 2"/>
          <p:cNvSpPr txBox="1"/>
          <p:nvPr/>
        </p:nvSpPr>
        <p:spPr>
          <a:xfrm>
            <a:off x="388985" y="1773497"/>
            <a:ext cx="8841481" cy="4524315"/>
          </a:xfrm>
          <a:prstGeom prst="rect">
            <a:avLst/>
          </a:prstGeom>
          <a:noFill/>
        </p:spPr>
        <p:txBody>
          <a:bodyPr wrap="square" rtlCol="0">
            <a:spAutoFit/>
          </a:bodyPr>
          <a:lstStyle/>
          <a:p>
            <a:r>
              <a:rPr lang="fr-FR" sz="2400" b="1" dirty="0"/>
              <a:t>En quelques secondes celui qui écoute doit exprimer en peu de mots l’essentiel de ce qu’il a écouté </a:t>
            </a:r>
          </a:p>
          <a:p>
            <a:r>
              <a:rPr lang="fr-FR" sz="2400" b="1" dirty="0"/>
              <a:t>Le message essentiel oblige à sélectionner, à  hiérarchiser, à écarter l’accessoire </a:t>
            </a:r>
          </a:p>
          <a:p>
            <a:r>
              <a:rPr lang="fr-FR" sz="2400" dirty="0"/>
              <a:t>C’est un guide pour la compréhension de l’ensemble du récit </a:t>
            </a:r>
          </a:p>
          <a:p>
            <a:r>
              <a:rPr lang="fr-FR" sz="2400" b="1" dirty="0"/>
              <a:t>« l’étoile polaire » </a:t>
            </a:r>
            <a:r>
              <a:rPr lang="fr-FR" sz="2400" dirty="0"/>
              <a:t>du journalisme </a:t>
            </a:r>
          </a:p>
          <a:p>
            <a:r>
              <a:rPr lang="fr-FR" sz="2400" b="1" dirty="0"/>
              <a:t>Ce message essentiel répond aux 5 questions de</a:t>
            </a:r>
            <a:r>
              <a:rPr lang="fr-FR" sz="2400" dirty="0"/>
              <a:t> base : </a:t>
            </a:r>
          </a:p>
          <a:p>
            <a:r>
              <a:rPr lang="fr-FR" sz="2400" b="1" dirty="0"/>
              <a:t>Qui ?</a:t>
            </a:r>
          </a:p>
          <a:p>
            <a:r>
              <a:rPr lang="fr-FR" sz="2400" b="1" dirty="0"/>
              <a:t>Quoi ?</a:t>
            </a:r>
          </a:p>
          <a:p>
            <a:r>
              <a:rPr lang="fr-FR" sz="2400" b="1" dirty="0"/>
              <a:t>Où ?</a:t>
            </a:r>
          </a:p>
          <a:p>
            <a:r>
              <a:rPr lang="fr-FR" sz="2400" b="1" dirty="0"/>
              <a:t>Quand ?</a:t>
            </a:r>
          </a:p>
          <a:p>
            <a:r>
              <a:rPr lang="fr-FR" sz="2400" b="1" dirty="0"/>
              <a:t>Comment</a:t>
            </a:r>
            <a:r>
              <a:rPr lang="fr-FR" sz="2400" dirty="0"/>
              <a:t>  ?</a:t>
            </a:r>
          </a:p>
        </p:txBody>
      </p:sp>
      <p:sp>
        <p:nvSpPr>
          <p:cNvPr id="4" name="Espace réservé du pied de page 3"/>
          <p:cNvSpPr>
            <a:spLocks noGrp="1"/>
          </p:cNvSpPr>
          <p:nvPr>
            <p:ph type="ftr" sz="quarter" idx="11"/>
          </p:nvPr>
        </p:nvSpPr>
        <p:spPr/>
        <p:txBody>
          <a:bodyPr/>
          <a:lstStyle/>
          <a:p>
            <a:r>
              <a:rPr lang="fr-FR"/>
              <a:t>Monique Lafont Formation Conseil</a:t>
            </a:r>
          </a:p>
        </p:txBody>
      </p:sp>
      <p:sp>
        <p:nvSpPr>
          <p:cNvPr id="5" name="Espace réservé du numéro de diapositive 4"/>
          <p:cNvSpPr>
            <a:spLocks noGrp="1"/>
          </p:cNvSpPr>
          <p:nvPr>
            <p:ph type="sldNum" sz="quarter" idx="12"/>
          </p:nvPr>
        </p:nvSpPr>
        <p:spPr/>
        <p:txBody>
          <a:bodyPr/>
          <a:lstStyle/>
          <a:p>
            <a:fld id="{DA6D0CE9-0537-0645-9D9D-006FA1DD84FD}" type="slidenum">
              <a:rPr lang="fr-FR" smtClean="0"/>
              <a:t>28</a:t>
            </a:fld>
            <a:endParaRPr lang="fr-FR"/>
          </a:p>
        </p:txBody>
      </p:sp>
    </p:spTree>
    <p:extLst>
      <p:ext uri="{BB962C8B-B14F-4D97-AF65-F5344CB8AC3E}">
        <p14:creationId xmlns:p14="http://schemas.microsoft.com/office/powerpoint/2010/main" val="545331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1107" y="918558"/>
            <a:ext cx="10131327" cy="1692771"/>
          </a:xfrm>
          <a:prstGeom prst="rect">
            <a:avLst/>
          </a:prstGeom>
          <a:noFill/>
        </p:spPr>
        <p:txBody>
          <a:bodyPr wrap="square" rtlCol="0">
            <a:spAutoFit/>
          </a:bodyPr>
          <a:lstStyle/>
          <a:p>
            <a:pPr algn="ctr"/>
            <a:r>
              <a:rPr lang="fr-FR" sz="2400" b="1" dirty="0"/>
              <a:t>Canal 9 : La Représentation que se fait celui qui écoute </a:t>
            </a:r>
          </a:p>
          <a:p>
            <a:pPr algn="ctr"/>
            <a:r>
              <a:rPr lang="fr-FR" sz="2400" b="1" dirty="0"/>
              <a:t>du récit qui lui est fait </a:t>
            </a:r>
          </a:p>
          <a:p>
            <a:pPr algn="ctr"/>
            <a:endParaRPr lang="fr-FR" b="1" dirty="0"/>
          </a:p>
          <a:p>
            <a:pPr algn="ctr"/>
            <a:r>
              <a:rPr lang="fr-FR" sz="2000" b="1" i="1" dirty="0" err="1"/>
              <a:t>Cf</a:t>
            </a:r>
            <a:r>
              <a:rPr lang="fr-FR" sz="2000" b="1" i="1" dirty="0"/>
              <a:t> les 5 grands modes de pensée : Ici la Pensée Divergente  </a:t>
            </a:r>
          </a:p>
          <a:p>
            <a:pPr algn="ctr"/>
            <a:endParaRPr lang="fr-FR" i="1" dirty="0"/>
          </a:p>
        </p:txBody>
      </p:sp>
      <p:sp>
        <p:nvSpPr>
          <p:cNvPr id="5" name="ZoneTexte 4"/>
          <p:cNvSpPr txBox="1"/>
          <p:nvPr/>
        </p:nvSpPr>
        <p:spPr>
          <a:xfrm>
            <a:off x="713998" y="2601475"/>
            <a:ext cx="7631576" cy="4093428"/>
          </a:xfrm>
          <a:prstGeom prst="rect">
            <a:avLst/>
          </a:prstGeom>
          <a:noFill/>
        </p:spPr>
        <p:txBody>
          <a:bodyPr wrap="square" rtlCol="0">
            <a:spAutoFit/>
          </a:bodyPr>
          <a:lstStyle/>
          <a:p>
            <a:r>
              <a:rPr lang="fr-FR" sz="2000" b="1" dirty="0"/>
              <a:t>Il s’agit de représenter sous une forme graphique </a:t>
            </a:r>
            <a:r>
              <a:rPr lang="fr-FR" sz="2000" dirty="0"/>
              <a:t>(toute forme mais pas en mots) le contenu du récit qui a été fait </a:t>
            </a:r>
          </a:p>
          <a:p>
            <a:endParaRPr lang="fr-FR" sz="2000" dirty="0"/>
          </a:p>
          <a:p>
            <a:r>
              <a:rPr lang="fr-FR" sz="2000" b="1" dirty="0"/>
              <a:t>La pensée divergente </a:t>
            </a:r>
            <a:r>
              <a:rPr lang="fr-FR" sz="2000" dirty="0"/>
              <a:t>permet de produire des situations nouvelles, des relations jusqu’alors inconcevables, de relier des éléments que l’on croyait indépendants </a:t>
            </a:r>
          </a:p>
          <a:p>
            <a:endParaRPr lang="fr-FR" sz="2000" dirty="0"/>
          </a:p>
          <a:p>
            <a:r>
              <a:rPr lang="fr-FR" sz="2000" b="1" dirty="0"/>
              <a:t>Elle procède par induction</a:t>
            </a:r>
          </a:p>
          <a:p>
            <a:endParaRPr lang="fr-FR" sz="2000" dirty="0"/>
          </a:p>
          <a:p>
            <a:r>
              <a:rPr lang="fr-FR" sz="2000" b="1" dirty="0"/>
              <a:t>Elle laisse place à la création, à l’imagination, à la fantaisie </a:t>
            </a:r>
          </a:p>
          <a:p>
            <a:endParaRPr lang="fr-FR" sz="2000" dirty="0"/>
          </a:p>
          <a:p>
            <a:r>
              <a:rPr lang="fr-FR" sz="2000" b="1" dirty="0"/>
              <a:t>Elle donne d’autres couleurs, d’autres formes, d’autres parfums au récit qui a été fait </a:t>
            </a:r>
            <a:r>
              <a:rPr lang="mr-IN" sz="2000" b="1" dirty="0"/>
              <a:t>…</a:t>
            </a:r>
            <a:endParaRPr lang="fr-FR" sz="2000" b="1" dirty="0"/>
          </a:p>
        </p:txBody>
      </p:sp>
      <p:sp>
        <p:nvSpPr>
          <p:cNvPr id="2" name="Espace réservé du pied de page 1"/>
          <p:cNvSpPr>
            <a:spLocks noGrp="1"/>
          </p:cNvSpPr>
          <p:nvPr>
            <p:ph type="ftr" sz="quarter" idx="11"/>
          </p:nvPr>
        </p:nvSpPr>
        <p:spPr/>
        <p:txBody>
          <a:bodyPr/>
          <a:lstStyle/>
          <a:p>
            <a:r>
              <a:rPr lang="fr-FR"/>
              <a:t>Monique Lafont Formation Conseil</a:t>
            </a:r>
          </a:p>
        </p:txBody>
      </p:sp>
      <p:sp>
        <p:nvSpPr>
          <p:cNvPr id="3" name="Espace réservé du numéro de diapositive 2"/>
          <p:cNvSpPr>
            <a:spLocks noGrp="1"/>
          </p:cNvSpPr>
          <p:nvPr>
            <p:ph type="sldNum" sz="quarter" idx="12"/>
          </p:nvPr>
        </p:nvSpPr>
        <p:spPr/>
        <p:txBody>
          <a:bodyPr/>
          <a:lstStyle/>
          <a:p>
            <a:fld id="{DA6D0CE9-0537-0645-9D9D-006FA1DD84FD}" type="slidenum">
              <a:rPr lang="fr-FR" smtClean="0"/>
              <a:t>29</a:t>
            </a:fld>
            <a:endParaRPr lang="fr-FR"/>
          </a:p>
        </p:txBody>
      </p:sp>
    </p:spTree>
    <p:extLst>
      <p:ext uri="{BB962C8B-B14F-4D97-AF65-F5344CB8AC3E}">
        <p14:creationId xmlns:p14="http://schemas.microsoft.com/office/powerpoint/2010/main" val="3194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noChangeAspect="1"/>
          </p:cNvGrpSpPr>
          <p:nvPr/>
        </p:nvGrpSpPr>
        <p:grpSpPr bwMode="auto">
          <a:xfrm>
            <a:off x="974987" y="308437"/>
            <a:ext cx="6515100" cy="6400800"/>
            <a:chOff x="774" y="3384"/>
            <a:chExt cx="10260" cy="10080"/>
          </a:xfrm>
        </p:grpSpPr>
        <p:sp>
          <p:nvSpPr>
            <p:cNvPr id="4" name="AutoShape 2"/>
            <p:cNvSpPr>
              <a:spLocks noChangeAspect="1" noChangeArrowheads="1" noTextEdit="1"/>
            </p:cNvSpPr>
            <p:nvPr/>
          </p:nvSpPr>
          <p:spPr bwMode="auto">
            <a:xfrm>
              <a:off x="774" y="3384"/>
              <a:ext cx="10260" cy="1008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Oval 3"/>
            <p:cNvSpPr>
              <a:spLocks noChangeArrowheads="1"/>
            </p:cNvSpPr>
            <p:nvPr/>
          </p:nvSpPr>
          <p:spPr bwMode="auto">
            <a:xfrm>
              <a:off x="8334" y="6035"/>
              <a:ext cx="2700" cy="5097"/>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6" name="Line 4"/>
            <p:cNvSpPr>
              <a:spLocks noChangeShapeType="1"/>
            </p:cNvSpPr>
            <p:nvPr/>
          </p:nvSpPr>
          <p:spPr bwMode="auto">
            <a:xfrm flipV="1">
              <a:off x="2394" y="4104"/>
              <a:ext cx="1" cy="1800"/>
            </a:xfrm>
            <a:prstGeom prst="line">
              <a:avLst/>
            </a:prstGeom>
            <a:noFill/>
            <a:ln w="1905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Line 5"/>
            <p:cNvSpPr>
              <a:spLocks noChangeShapeType="1"/>
            </p:cNvSpPr>
            <p:nvPr/>
          </p:nvSpPr>
          <p:spPr bwMode="auto">
            <a:xfrm flipV="1">
              <a:off x="9414" y="4104"/>
              <a:ext cx="1" cy="1800"/>
            </a:xfrm>
            <a:prstGeom prst="line">
              <a:avLst/>
            </a:prstGeom>
            <a:noFill/>
            <a:ln w="1905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Line 6"/>
            <p:cNvSpPr>
              <a:spLocks noChangeShapeType="1"/>
            </p:cNvSpPr>
            <p:nvPr/>
          </p:nvSpPr>
          <p:spPr bwMode="auto">
            <a:xfrm>
              <a:off x="2393" y="10404"/>
              <a:ext cx="1" cy="1800"/>
            </a:xfrm>
            <a:prstGeom prst="line">
              <a:avLst/>
            </a:prstGeom>
            <a:noFill/>
            <a:ln w="1905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Text Box 7"/>
            <p:cNvSpPr txBox="1">
              <a:spLocks noChangeArrowheads="1"/>
            </p:cNvSpPr>
            <p:nvPr/>
          </p:nvSpPr>
          <p:spPr bwMode="auto">
            <a:xfrm>
              <a:off x="4192" y="6035"/>
              <a:ext cx="3960" cy="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80"/>
                  </a:solidFill>
                  <a:effectLst/>
                  <a:latin typeface="Arial" charset="0"/>
                  <a:ea typeface="ÇlÇr ñæí©" charset="0"/>
                </a:rPr>
                <a:t>1. le verbal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a:ln>
                  <a:noFill/>
                </a:ln>
                <a:solidFill>
                  <a:srgbClr val="000080"/>
                </a:solidFill>
                <a:effectLst/>
                <a:latin typeface="Arial"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80"/>
                  </a:solidFill>
                  <a:effectLst/>
                  <a:latin typeface="Arial" charset="0"/>
                  <a:ea typeface="ÇlÇr ñæí©" charset="0"/>
                </a:rPr>
                <a:t>2.le non verbal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a:ln>
                  <a:noFill/>
                </a:ln>
                <a:solidFill>
                  <a:srgbClr val="000080"/>
                </a:solidFill>
                <a:effectLst/>
                <a:latin typeface="Arial"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80"/>
                  </a:solidFill>
                  <a:effectLst/>
                  <a:latin typeface="Arial" charset="0"/>
                  <a:ea typeface="ÇlÇr ñæí©" charset="0"/>
                </a:rPr>
                <a:t>3.le profil psychologique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a:ln>
                  <a:noFill/>
                </a:ln>
                <a:solidFill>
                  <a:srgbClr val="000080"/>
                </a:solidFill>
                <a:effectLst/>
                <a:latin typeface="Arial"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80"/>
                  </a:solidFill>
                  <a:effectLst/>
                  <a:latin typeface="Arial" charset="0"/>
                  <a:ea typeface="ÇlÇr ñæí©" charset="0"/>
                </a:rPr>
                <a:t>4. les cadres de référence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a:ln>
                  <a:noFill/>
                </a:ln>
                <a:solidFill>
                  <a:srgbClr val="000080"/>
                </a:solidFill>
                <a:effectLst/>
                <a:latin typeface="Arial"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80"/>
                  </a:solidFill>
                  <a:effectLst/>
                  <a:latin typeface="Arial" charset="0"/>
                  <a:ea typeface="ÇlÇr ñæí©" charset="0"/>
                </a:rPr>
                <a:t>5.la relation établie</a:t>
              </a:r>
              <a:r>
                <a:rPr kumimoji="0" lang="fr-FR" sz="1400" b="1" i="0" u="none" strike="noStrike" cap="none" normalizeH="0" baseline="0" dirty="0">
                  <a:ln>
                    <a:noFill/>
                  </a:ln>
                  <a:solidFill>
                    <a:srgbClr val="000080"/>
                  </a:solidFill>
                  <a:effectLst/>
                  <a:latin typeface="Cambria"/>
                  <a:ea typeface="ÇlÇr ñæí©" charset="0"/>
                </a:rPr>
                <a:t> </a:t>
              </a:r>
              <a:r>
                <a:rPr kumimoji="0" lang="fr-FR" sz="1400" b="1" i="0" u="none" strike="noStrike" cap="none" normalizeH="0" baseline="0" dirty="0">
                  <a:ln>
                    <a:noFill/>
                  </a:ln>
                  <a:solidFill>
                    <a:srgbClr val="000080"/>
                  </a:solidFill>
                  <a:effectLst/>
                  <a:latin typeface="Arial" charset="0"/>
                  <a:ea typeface="ÇlÇr ñæí©" charset="0"/>
                </a:rPr>
                <a:t>: lieu du transfert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a:ln>
                  <a:noFill/>
                </a:ln>
                <a:solidFill>
                  <a:srgbClr val="000080"/>
                </a:solidFill>
                <a:effectLst/>
                <a:latin typeface="Arial"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80"/>
                  </a:solidFill>
                  <a:effectLst/>
                  <a:latin typeface="Arial" charset="0"/>
                  <a:ea typeface="ÇlÇr ñæí©" charset="0"/>
                </a:rPr>
                <a:t>6.les réactions que cette relation provoque chez l</a:t>
              </a:r>
              <a:r>
                <a:rPr kumimoji="0" lang="fr-FR" altLang="fr-FR" sz="1400" b="1" i="0" u="none" strike="noStrike" cap="none" normalizeH="0" baseline="0" dirty="0">
                  <a:ln>
                    <a:noFill/>
                  </a:ln>
                  <a:solidFill>
                    <a:srgbClr val="000080"/>
                  </a:solidFill>
                  <a:effectLst/>
                  <a:latin typeface="Arial" charset="0"/>
                  <a:ea typeface="ÇlÇr ñæí©" charset="0"/>
                </a:rPr>
                <a:t>’</a:t>
              </a:r>
              <a:r>
                <a:rPr kumimoji="0" lang="fr-FR" sz="1400" b="1" i="0" u="none" strike="noStrike" cap="none" normalizeH="0" baseline="0" dirty="0">
                  <a:ln>
                    <a:noFill/>
                  </a:ln>
                  <a:solidFill>
                    <a:srgbClr val="000080"/>
                  </a:solidFill>
                  <a:effectLst/>
                  <a:latin typeface="Arial" charset="0"/>
                  <a:ea typeface="ÇlÇr ñæí©" charset="0"/>
                </a:rPr>
                <a:t>écoutant : lieu du contre transfert </a:t>
              </a:r>
              <a:endParaRPr kumimoji="0" lang="fr-FR" sz="2400" b="0" i="0" u="none" strike="noStrike" cap="none" normalizeH="0" baseline="0" dirty="0">
                <a:ln>
                  <a:noFill/>
                </a:ln>
                <a:solidFill>
                  <a:schemeClr val="tx1"/>
                </a:solidFill>
                <a:effectLst/>
                <a:latin typeface="Arial" charset="0"/>
                <a:ea typeface="ＭＳ Ｐゴシック" charset="0"/>
              </a:endParaRPr>
            </a:p>
          </p:txBody>
        </p:sp>
        <p:sp>
          <p:nvSpPr>
            <p:cNvPr id="10" name="Line 8"/>
            <p:cNvSpPr>
              <a:spLocks noChangeShapeType="1"/>
            </p:cNvSpPr>
            <p:nvPr/>
          </p:nvSpPr>
          <p:spPr bwMode="auto">
            <a:xfrm flipH="1">
              <a:off x="4014" y="6623"/>
              <a:ext cx="3960" cy="1"/>
            </a:xfrm>
            <a:prstGeom prst="line">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Line 9"/>
            <p:cNvSpPr>
              <a:spLocks noChangeShapeType="1"/>
            </p:cNvSpPr>
            <p:nvPr/>
          </p:nvSpPr>
          <p:spPr bwMode="auto">
            <a:xfrm flipH="1">
              <a:off x="4014" y="7164"/>
              <a:ext cx="3960" cy="1"/>
            </a:xfrm>
            <a:prstGeom prst="line">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10"/>
            <p:cNvSpPr>
              <a:spLocks noChangeShapeType="1"/>
            </p:cNvSpPr>
            <p:nvPr/>
          </p:nvSpPr>
          <p:spPr bwMode="auto">
            <a:xfrm flipH="1">
              <a:off x="4014" y="7884"/>
              <a:ext cx="3960" cy="1"/>
            </a:xfrm>
            <a:prstGeom prst="line">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11"/>
            <p:cNvSpPr>
              <a:spLocks noChangeShapeType="1"/>
            </p:cNvSpPr>
            <p:nvPr/>
          </p:nvSpPr>
          <p:spPr bwMode="auto">
            <a:xfrm flipH="1">
              <a:off x="4014" y="8603"/>
              <a:ext cx="3960" cy="1"/>
            </a:xfrm>
            <a:prstGeom prst="line">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12"/>
            <p:cNvSpPr>
              <a:spLocks noChangeShapeType="1"/>
            </p:cNvSpPr>
            <p:nvPr/>
          </p:nvSpPr>
          <p:spPr bwMode="auto">
            <a:xfrm flipH="1">
              <a:off x="4014" y="9144"/>
              <a:ext cx="3960" cy="1"/>
            </a:xfrm>
            <a:prstGeom prst="line">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Text Box 13"/>
            <p:cNvSpPr txBox="1">
              <a:spLocks noChangeArrowheads="1"/>
            </p:cNvSpPr>
            <p:nvPr/>
          </p:nvSpPr>
          <p:spPr bwMode="auto">
            <a:xfrm>
              <a:off x="1314" y="3564"/>
              <a:ext cx="2700" cy="5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charset="0"/>
                  <a:ea typeface="ÇlÇr ñæí©" charset="0"/>
                </a:rPr>
                <a:t>7.le ressenti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charset="0"/>
              </a:endParaRPr>
            </a:p>
          </p:txBody>
        </p:sp>
        <p:sp>
          <p:nvSpPr>
            <p:cNvPr id="16" name="Text Box 14"/>
            <p:cNvSpPr txBox="1">
              <a:spLocks noChangeArrowheads="1"/>
            </p:cNvSpPr>
            <p:nvPr/>
          </p:nvSpPr>
          <p:spPr bwMode="auto">
            <a:xfrm>
              <a:off x="7614" y="3564"/>
              <a:ext cx="3420" cy="5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charset="0"/>
                  <a:ea typeface="ÇlÇr ñæí©" charset="0"/>
                </a:rPr>
                <a:t>8.la situation exposée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charset="0"/>
              </a:endParaRPr>
            </a:p>
          </p:txBody>
        </p:sp>
        <p:sp>
          <p:nvSpPr>
            <p:cNvPr id="17" name="Text Box 15"/>
            <p:cNvSpPr txBox="1">
              <a:spLocks noChangeArrowheads="1"/>
            </p:cNvSpPr>
            <p:nvPr/>
          </p:nvSpPr>
          <p:spPr bwMode="auto">
            <a:xfrm>
              <a:off x="1134" y="12564"/>
              <a:ext cx="2700" cy="5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charset="0"/>
                  <a:ea typeface="ÇlÇr ñæí©" charset="0"/>
                </a:rPr>
                <a:t>10.</a:t>
              </a:r>
              <a:r>
                <a:rPr kumimoji="0" lang="fr-FR" sz="1400" b="1" i="1" u="none" strike="noStrike" cap="none" normalizeH="0" baseline="0">
                  <a:ln>
                    <a:noFill/>
                  </a:ln>
                  <a:solidFill>
                    <a:schemeClr val="tx1"/>
                  </a:solidFill>
                  <a:effectLst/>
                  <a:latin typeface="Arial" charset="0"/>
                  <a:ea typeface="ÇlÇr ñæí©" charset="0"/>
                </a:rPr>
                <a:t>les parasites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charset="0"/>
              </a:endParaRPr>
            </a:p>
          </p:txBody>
        </p:sp>
        <p:sp>
          <p:nvSpPr>
            <p:cNvPr id="18" name="Oval 16"/>
            <p:cNvSpPr>
              <a:spLocks noChangeArrowheads="1"/>
            </p:cNvSpPr>
            <p:nvPr/>
          </p:nvSpPr>
          <p:spPr bwMode="auto">
            <a:xfrm>
              <a:off x="954" y="5904"/>
              <a:ext cx="2880" cy="450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charset="0"/>
              </a:endParaRPr>
            </a:p>
          </p:txBody>
        </p:sp>
        <p:sp>
          <p:nvSpPr>
            <p:cNvPr id="19" name="Text Box 17"/>
            <p:cNvSpPr txBox="1">
              <a:spLocks noChangeArrowheads="1"/>
            </p:cNvSpPr>
            <p:nvPr/>
          </p:nvSpPr>
          <p:spPr bwMode="auto">
            <a:xfrm>
              <a:off x="8766" y="7676"/>
              <a:ext cx="2088" cy="1315"/>
            </a:xfrm>
            <a:prstGeom prst="rect">
              <a:avLst/>
            </a:prstGeom>
            <a:noFill/>
            <a:ln>
              <a:noFill/>
            </a:ln>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ea typeface="ÇlÇr ñæí©" charset="0"/>
                </a:rPr>
                <a:t>Celui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ea typeface="ÇlÇr ñæí©" charset="0"/>
                </a:rPr>
                <a:t>qui parle</a:t>
              </a:r>
              <a:endParaRPr kumimoji="0" lang="fr-FR" sz="1800" b="0" i="0" u="none" strike="noStrike" cap="none" normalizeH="0" baseline="0" dirty="0">
                <a:ln>
                  <a:noFill/>
                </a:ln>
                <a:solidFill>
                  <a:schemeClr val="tx1"/>
                </a:solidFill>
                <a:effectLst/>
                <a:latin typeface="Arial" charset="0"/>
              </a:endParaRPr>
            </a:p>
          </p:txBody>
        </p:sp>
        <p:sp>
          <p:nvSpPr>
            <p:cNvPr id="20" name="Line 18"/>
            <p:cNvSpPr>
              <a:spLocks noChangeShapeType="1"/>
            </p:cNvSpPr>
            <p:nvPr/>
          </p:nvSpPr>
          <p:spPr bwMode="auto">
            <a:xfrm flipV="1">
              <a:off x="2574" y="4104"/>
              <a:ext cx="4860" cy="1800"/>
            </a:xfrm>
            <a:prstGeom prst="line">
              <a:avLst/>
            </a:prstGeom>
            <a:noFill/>
            <a:ln w="19050">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Text Box 19"/>
            <p:cNvSpPr txBox="1">
              <a:spLocks noChangeArrowheads="1"/>
            </p:cNvSpPr>
            <p:nvPr/>
          </p:nvSpPr>
          <p:spPr bwMode="auto">
            <a:xfrm>
              <a:off x="3474" y="4644"/>
              <a:ext cx="3600" cy="9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charset="0"/>
                  <a:ea typeface="ÇlÇr ñæí©" charset="0"/>
                </a:rPr>
                <a:t>9.la représentation de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chemeClr val="tx1"/>
                  </a:solidFill>
                  <a:effectLst/>
                  <a:latin typeface="Arial" charset="0"/>
                  <a:ea typeface="ÇlÇr ñæí©" charset="0"/>
                </a:rPr>
                <a:t>     la situation exposée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charset="0"/>
              </a:endParaRPr>
            </a:p>
          </p:txBody>
        </p:sp>
        <p:cxnSp>
          <p:nvCxnSpPr>
            <p:cNvPr id="2069" name="AutoShape 21"/>
            <p:cNvCxnSpPr>
              <a:cxnSpLocks noChangeShapeType="1"/>
            </p:cNvCxnSpPr>
            <p:nvPr/>
          </p:nvCxnSpPr>
          <p:spPr bwMode="auto">
            <a:xfrm flipH="1" flipV="1">
              <a:off x="4014" y="9785"/>
              <a:ext cx="396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070" name="AutoShape 22"/>
            <p:cNvCxnSpPr>
              <a:cxnSpLocks noChangeShapeType="1"/>
              <a:stCxn id="14" idx="1"/>
              <a:endCxn id="14" idx="0"/>
            </p:cNvCxnSpPr>
            <p:nvPr/>
          </p:nvCxnSpPr>
          <p:spPr bwMode="auto">
            <a:xfrm flipV="1">
              <a:off x="4014" y="9144"/>
              <a:ext cx="3960"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071" name="AutoShape 23"/>
            <p:cNvCxnSpPr>
              <a:cxnSpLocks noChangeShapeType="1"/>
              <a:stCxn id="13" idx="1"/>
              <a:endCxn id="13" idx="0"/>
            </p:cNvCxnSpPr>
            <p:nvPr/>
          </p:nvCxnSpPr>
          <p:spPr bwMode="auto">
            <a:xfrm flipV="1">
              <a:off x="4014" y="8603"/>
              <a:ext cx="3960"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2072" name="AutoShape 24"/>
            <p:cNvCxnSpPr>
              <a:cxnSpLocks noChangeShapeType="1"/>
              <a:stCxn id="12" idx="1"/>
              <a:endCxn id="12" idx="1"/>
            </p:cNvCxnSpPr>
            <p:nvPr/>
          </p:nvCxnSpPr>
          <p:spPr bwMode="auto">
            <a:xfrm>
              <a:off x="4014" y="7885"/>
              <a:ext cx="1"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2073" name="AutoShape 25"/>
            <p:cNvCxnSpPr>
              <a:cxnSpLocks noChangeShapeType="1"/>
              <a:stCxn id="12" idx="0"/>
            </p:cNvCxnSpPr>
            <p:nvPr/>
          </p:nvCxnSpPr>
          <p:spPr bwMode="auto">
            <a:xfrm>
              <a:off x="7974" y="7884"/>
              <a:ext cx="1"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2074" name="AutoShape 26"/>
            <p:cNvCxnSpPr>
              <a:cxnSpLocks noChangeShapeType="1"/>
              <a:stCxn id="11" idx="0"/>
              <a:endCxn id="11" idx="0"/>
            </p:cNvCxnSpPr>
            <p:nvPr/>
          </p:nvCxnSpPr>
          <p:spPr bwMode="auto">
            <a:xfrm>
              <a:off x="7974" y="7164"/>
              <a:ext cx="1"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2075" name="AutoShape 27"/>
            <p:cNvCxnSpPr>
              <a:cxnSpLocks noChangeShapeType="1"/>
              <a:stCxn id="10" idx="1"/>
              <a:endCxn id="10" idx="0"/>
            </p:cNvCxnSpPr>
            <p:nvPr/>
          </p:nvCxnSpPr>
          <p:spPr bwMode="auto">
            <a:xfrm flipV="1">
              <a:off x="4014" y="6623"/>
              <a:ext cx="3960"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cxnSp>
        <p:cxnSp>
          <p:nvCxnSpPr>
            <p:cNvPr id="2076" name="AutoShape 28"/>
            <p:cNvCxnSpPr>
              <a:cxnSpLocks noChangeShapeType="1"/>
              <a:stCxn id="11" idx="1"/>
              <a:endCxn id="11" idx="0"/>
            </p:cNvCxnSpPr>
            <p:nvPr/>
          </p:nvCxnSpPr>
          <p:spPr bwMode="auto">
            <a:xfrm flipV="1">
              <a:off x="4014" y="7164"/>
              <a:ext cx="3960"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cxnSp>
      </p:grpSp>
      <p:sp>
        <p:nvSpPr>
          <p:cNvPr id="23" name="Text Box 29"/>
          <p:cNvSpPr txBox="1">
            <a:spLocks noChangeArrowheads="1"/>
          </p:cNvSpPr>
          <p:nvPr/>
        </p:nvSpPr>
        <p:spPr bwMode="auto">
          <a:xfrm>
            <a:off x="1203587" y="2932779"/>
            <a:ext cx="1606550" cy="787400"/>
          </a:xfrm>
          <a:prstGeom prst="rect">
            <a:avLst/>
          </a:prstGeom>
          <a:noFill/>
          <a:ln>
            <a:noFill/>
          </a:ln>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ea typeface="ÇlÇr ñæí©" charset="0"/>
              </a:rPr>
              <a:t>Celui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ea typeface="ÇlÇr ñæí©" charset="0"/>
              </a:rPr>
              <a:t>qui écoute </a:t>
            </a:r>
            <a:endParaRPr kumimoji="0" lang="fr-FR" sz="1800" b="0" i="0" u="none" strike="noStrike" cap="none" normalizeH="0" baseline="0" dirty="0">
              <a:ln>
                <a:noFill/>
              </a:ln>
              <a:solidFill>
                <a:schemeClr val="tx1"/>
              </a:solidFill>
              <a:effectLst/>
              <a:latin typeface="Arial" charset="0"/>
            </a:endParaRPr>
          </a:p>
        </p:txBody>
      </p:sp>
      <p:sp>
        <p:nvSpPr>
          <p:cNvPr id="24" name="Rectangle 23"/>
          <p:cNvSpPr/>
          <p:nvPr/>
        </p:nvSpPr>
        <p:spPr>
          <a:xfrm>
            <a:off x="3671548" y="6096662"/>
            <a:ext cx="3676344" cy="369332"/>
          </a:xfrm>
          <a:prstGeom prst="rect">
            <a:avLst/>
          </a:prstGeom>
        </p:spPr>
        <p:txBody>
          <a:bodyPr wrap="none">
            <a:spAutoFit/>
          </a:bodyPr>
          <a:lstStyle/>
          <a:p>
            <a:r>
              <a:rPr lang="fr-FR" b="1" dirty="0"/>
              <a:t>10 canaux pour travailler son écoute</a:t>
            </a:r>
            <a:endParaRPr lang="fr-FR" dirty="0"/>
          </a:p>
        </p:txBody>
      </p:sp>
      <p:sp>
        <p:nvSpPr>
          <p:cNvPr id="2" name="Espace réservé du pied de page 1"/>
          <p:cNvSpPr>
            <a:spLocks noGrp="1"/>
          </p:cNvSpPr>
          <p:nvPr>
            <p:ph type="ftr" sz="quarter" idx="11"/>
          </p:nvPr>
        </p:nvSpPr>
        <p:spPr/>
        <p:txBody>
          <a:bodyPr/>
          <a:lstStyle/>
          <a:p>
            <a:r>
              <a:rPr lang="fr-FR"/>
              <a:t>Monique Lafont Formation Conseil</a:t>
            </a:r>
          </a:p>
        </p:txBody>
      </p:sp>
      <p:sp>
        <p:nvSpPr>
          <p:cNvPr id="22" name="Espace réservé du numéro de diapositive 21"/>
          <p:cNvSpPr>
            <a:spLocks noGrp="1"/>
          </p:cNvSpPr>
          <p:nvPr>
            <p:ph type="sldNum" sz="quarter" idx="12"/>
          </p:nvPr>
        </p:nvSpPr>
        <p:spPr/>
        <p:txBody>
          <a:bodyPr/>
          <a:lstStyle/>
          <a:p>
            <a:fld id="{DA6D0CE9-0537-0645-9D9D-006FA1DD84FD}" type="slidenum">
              <a:rPr lang="fr-FR" smtClean="0"/>
              <a:t>3</a:t>
            </a:fld>
            <a:endParaRPr lang="fr-FR"/>
          </a:p>
        </p:txBody>
      </p:sp>
    </p:spTree>
    <p:extLst>
      <p:ext uri="{BB962C8B-B14F-4D97-AF65-F5344CB8AC3E}">
        <p14:creationId xmlns:p14="http://schemas.microsoft.com/office/powerpoint/2010/main" val="2654760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99586" y="320374"/>
            <a:ext cx="3822023" cy="523220"/>
          </a:xfrm>
          <a:prstGeom prst="rect">
            <a:avLst/>
          </a:prstGeom>
          <a:noFill/>
        </p:spPr>
        <p:txBody>
          <a:bodyPr wrap="square" rtlCol="0">
            <a:spAutoFit/>
          </a:bodyPr>
          <a:lstStyle/>
          <a:p>
            <a:r>
              <a:rPr lang="fr-FR" sz="2800" b="1" dirty="0"/>
              <a:t>Canal 10 : Les Parasites </a:t>
            </a:r>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DA6D0CE9-0537-0645-9D9D-006FA1DD84FD}" type="slidenum">
              <a:rPr lang="fr-FR" smtClean="0"/>
              <a:t>30</a:t>
            </a:fld>
            <a:endParaRPr lang="fr-FR"/>
          </a:p>
        </p:txBody>
      </p:sp>
      <p:sp>
        <p:nvSpPr>
          <p:cNvPr id="5" name="ZoneTexte 4"/>
          <p:cNvSpPr txBox="1"/>
          <p:nvPr/>
        </p:nvSpPr>
        <p:spPr>
          <a:xfrm>
            <a:off x="377544" y="1464567"/>
            <a:ext cx="8374585" cy="4893647"/>
          </a:xfrm>
          <a:prstGeom prst="rect">
            <a:avLst/>
          </a:prstGeom>
          <a:noFill/>
        </p:spPr>
        <p:txBody>
          <a:bodyPr wrap="square" rtlCol="0">
            <a:spAutoFit/>
          </a:bodyPr>
          <a:lstStyle/>
          <a:p>
            <a:r>
              <a:rPr lang="fr-FR" sz="2400" b="1" dirty="0"/>
              <a:t>Concernent toutes les pensées ou les bruits externes qui n’ont pas de lien avec le récit et qui soudain surgissent et traversent  l’écoutant</a:t>
            </a:r>
            <a:r>
              <a:rPr lang="mr-IN" sz="2400" b="1" dirty="0"/>
              <a:t>…</a:t>
            </a:r>
            <a:endParaRPr lang="fr-FR" sz="2400" b="1" dirty="0"/>
          </a:p>
          <a:p>
            <a:r>
              <a:rPr lang="fr-FR" sz="2400" dirty="0"/>
              <a:t> </a:t>
            </a:r>
          </a:p>
          <a:p>
            <a:r>
              <a:rPr lang="fr-FR" sz="2400" b="1" dirty="0"/>
              <a:t>Elles provoquent une rupture dans son état de vigilance </a:t>
            </a:r>
            <a:r>
              <a:rPr lang="fr-FR" sz="2400" dirty="0"/>
              <a:t>et dans le continuum du sens qu’il s’emploie à construire autour du récit</a:t>
            </a:r>
          </a:p>
          <a:p>
            <a:endParaRPr lang="fr-FR" sz="2400" dirty="0"/>
          </a:p>
          <a:p>
            <a:r>
              <a:rPr lang="fr-FR" sz="2400" b="1" dirty="0"/>
              <a:t>Ne pas hésiter à faire reformuler</a:t>
            </a:r>
            <a:r>
              <a:rPr lang="fr-FR" sz="2400" dirty="0"/>
              <a:t>, voire à s’excuser d’avoir eu « un blanc » </a:t>
            </a:r>
          </a:p>
          <a:p>
            <a:endParaRPr lang="fr-FR" sz="2400" dirty="0"/>
          </a:p>
          <a:p>
            <a:r>
              <a:rPr lang="fr-FR" sz="2400" b="1" dirty="0"/>
              <a:t>Si les pensées perturbatrices redonnent de la voix, </a:t>
            </a:r>
            <a:r>
              <a:rPr lang="fr-FR" sz="2400" dirty="0"/>
              <a:t>tenter de les évacuer et de les clôturer  en les inscrivant sur une feuille de notes devant soi </a:t>
            </a:r>
            <a:r>
              <a:rPr lang="mr-IN" sz="2400" dirty="0"/>
              <a:t>…</a:t>
            </a:r>
            <a:endParaRPr lang="fr-FR" sz="2400" dirty="0"/>
          </a:p>
        </p:txBody>
      </p:sp>
    </p:spTree>
    <p:extLst>
      <p:ext uri="{BB962C8B-B14F-4D97-AF65-F5344CB8AC3E}">
        <p14:creationId xmlns:p14="http://schemas.microsoft.com/office/powerpoint/2010/main" val="3930669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Monique Lafont Formation Conseil</a:t>
            </a:r>
          </a:p>
        </p:txBody>
      </p:sp>
      <p:sp>
        <p:nvSpPr>
          <p:cNvPr id="3" name="Espace réservé du numéro de diapositive 2"/>
          <p:cNvSpPr>
            <a:spLocks noGrp="1"/>
          </p:cNvSpPr>
          <p:nvPr>
            <p:ph type="sldNum" sz="quarter" idx="12"/>
          </p:nvPr>
        </p:nvSpPr>
        <p:spPr/>
        <p:txBody>
          <a:bodyPr/>
          <a:lstStyle/>
          <a:p>
            <a:fld id="{DA6D0CE9-0537-0645-9D9D-006FA1DD84FD}" type="slidenum">
              <a:rPr lang="fr-FR" smtClean="0"/>
              <a:t>31</a:t>
            </a:fld>
            <a:endParaRPr lang="fr-FR"/>
          </a:p>
        </p:txBody>
      </p:sp>
      <p:sp>
        <p:nvSpPr>
          <p:cNvPr id="4" name="ZoneTexte 3"/>
          <p:cNvSpPr txBox="1"/>
          <p:nvPr/>
        </p:nvSpPr>
        <p:spPr>
          <a:xfrm>
            <a:off x="-1445230" y="919753"/>
            <a:ext cx="12269968" cy="1384995"/>
          </a:xfrm>
          <a:prstGeom prst="rect">
            <a:avLst/>
          </a:prstGeom>
          <a:noFill/>
        </p:spPr>
        <p:txBody>
          <a:bodyPr wrap="square" rtlCol="0">
            <a:spAutoFit/>
          </a:bodyPr>
          <a:lstStyle/>
          <a:p>
            <a:pPr algn="ctr"/>
            <a:r>
              <a:rPr lang="fr-FR" sz="2800" b="1" dirty="0"/>
              <a:t>Travail de groupe autour du texte : </a:t>
            </a:r>
          </a:p>
          <a:p>
            <a:pPr algn="ctr"/>
            <a:r>
              <a:rPr lang="fr-FR" sz="2800" b="1" dirty="0"/>
              <a:t>« Le Commencement de bien vivre c’est de bien écouter » </a:t>
            </a:r>
            <a:endParaRPr lang="fr-FR" sz="2800" dirty="0"/>
          </a:p>
          <a:p>
            <a:endParaRPr lang="fr-FR" sz="2800" dirty="0"/>
          </a:p>
        </p:txBody>
      </p:sp>
      <p:sp>
        <p:nvSpPr>
          <p:cNvPr id="6" name="ZoneTexte 5"/>
          <p:cNvSpPr txBox="1"/>
          <p:nvPr/>
        </p:nvSpPr>
        <p:spPr>
          <a:xfrm>
            <a:off x="729914" y="1839507"/>
            <a:ext cx="7364371" cy="5632311"/>
          </a:xfrm>
          <a:prstGeom prst="rect">
            <a:avLst/>
          </a:prstGeom>
          <a:noFill/>
        </p:spPr>
        <p:txBody>
          <a:bodyPr wrap="square" rtlCol="0">
            <a:spAutoFit/>
          </a:bodyPr>
          <a:lstStyle/>
          <a:p>
            <a:pPr algn="ctr">
              <a:buNone/>
            </a:pPr>
            <a:r>
              <a:rPr lang="fr-FR" sz="2000" i="1" dirty="0"/>
              <a:t>Consignes (30 minutes) et mise en commun en grand groupe</a:t>
            </a:r>
          </a:p>
          <a:p>
            <a:pPr algn="ctr">
              <a:buNone/>
            </a:pPr>
            <a:endParaRPr lang="fr-FR" sz="2400" i="1" dirty="0"/>
          </a:p>
          <a:p>
            <a:pPr algn="ctr"/>
            <a:r>
              <a:rPr lang="fr-FR" sz="2000" b="1" i="1" dirty="0"/>
              <a:t>Reprendre les groupes du matin ainsi que l’animateur et le rapporteur</a:t>
            </a:r>
          </a:p>
          <a:p>
            <a:pPr marL="457200" indent="-457200" algn="ctr">
              <a:buAutoNum type="arabicPeriod"/>
            </a:pPr>
            <a:endParaRPr lang="fr-FR" sz="2400" dirty="0"/>
          </a:p>
          <a:p>
            <a:pPr lvl="1"/>
            <a:r>
              <a:rPr lang="fr-FR" sz="2400" dirty="0"/>
              <a:t>1. Repérer dans le </a:t>
            </a:r>
            <a:r>
              <a:rPr lang="fr-FR" sz="2400" b="1" dirty="0"/>
              <a:t>texte  2 ou 3 affirmations </a:t>
            </a:r>
          </a:p>
          <a:p>
            <a:pPr lvl="1"/>
            <a:r>
              <a:rPr lang="fr-FR" sz="2400" dirty="0"/>
              <a:t>avec lesquelles le groupe est d’accord</a:t>
            </a:r>
          </a:p>
          <a:p>
            <a:pPr lvl="1"/>
            <a:endParaRPr lang="fr-FR" sz="2400" dirty="0"/>
          </a:p>
          <a:p>
            <a:pPr lvl="1"/>
            <a:r>
              <a:rPr lang="fr-FR" sz="2400" dirty="0"/>
              <a:t>2. Le groupe souhaite-t-il poser </a:t>
            </a:r>
            <a:r>
              <a:rPr lang="fr-FR" sz="2400" b="1" dirty="0"/>
              <a:t>une ou deux questions ? </a:t>
            </a:r>
            <a:r>
              <a:rPr lang="fr-FR" sz="2400" dirty="0"/>
              <a:t>Si oui </a:t>
            </a:r>
            <a:r>
              <a:rPr lang="fr-FR" sz="2400" b="1" dirty="0"/>
              <a:t>lesquelles ?</a:t>
            </a:r>
          </a:p>
          <a:p>
            <a:pPr lvl="1"/>
            <a:endParaRPr lang="fr-FR" sz="2400" b="1" dirty="0"/>
          </a:p>
          <a:p>
            <a:pPr lvl="1"/>
            <a:r>
              <a:rPr lang="fr-FR" sz="2400" dirty="0"/>
              <a:t>3. </a:t>
            </a:r>
            <a:r>
              <a:rPr lang="fr-FR" sz="2400" b="1" dirty="0"/>
              <a:t>Identifier 4 ou 5 conditions </a:t>
            </a:r>
            <a:r>
              <a:rPr lang="fr-FR" sz="2400" dirty="0"/>
              <a:t>qui vous semblent fondamentales </a:t>
            </a:r>
            <a:r>
              <a:rPr lang="fr-FR" sz="2400" b="1" dirty="0"/>
              <a:t>pour réussir </a:t>
            </a:r>
            <a:r>
              <a:rPr lang="fr-FR" sz="2400" dirty="0"/>
              <a:t>la conduite d’un entretien </a:t>
            </a:r>
          </a:p>
          <a:p>
            <a:pPr lvl="1"/>
            <a:endParaRPr lang="fr-FR" dirty="0"/>
          </a:p>
          <a:p>
            <a:endParaRPr lang="fr-FR" dirty="0"/>
          </a:p>
        </p:txBody>
      </p:sp>
    </p:spTree>
    <p:extLst>
      <p:ext uri="{BB962C8B-B14F-4D97-AF65-F5344CB8AC3E}">
        <p14:creationId xmlns:p14="http://schemas.microsoft.com/office/powerpoint/2010/main" val="327572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049336" y="368300"/>
            <a:ext cx="4700692" cy="1908215"/>
          </a:xfrm>
          <a:prstGeom prst="rect">
            <a:avLst/>
          </a:prstGeom>
          <a:noFill/>
        </p:spPr>
        <p:txBody>
          <a:bodyPr wrap="square" rtlCol="0">
            <a:spAutoFit/>
          </a:bodyPr>
          <a:lstStyle/>
          <a:p>
            <a:pPr algn="ctr"/>
            <a:r>
              <a:rPr lang="fr-FR" sz="2800" b="1" dirty="0">
                <a:solidFill>
                  <a:schemeClr val="tx2"/>
                </a:solidFill>
              </a:rPr>
              <a:t>Canal 1 :</a:t>
            </a:r>
            <a:r>
              <a:rPr lang="fr-FR" sz="2800" b="1" dirty="0"/>
              <a:t> Le Verbal </a:t>
            </a:r>
          </a:p>
          <a:p>
            <a:pPr algn="ctr"/>
            <a:r>
              <a:rPr lang="fr-FR" b="1" i="1" dirty="0"/>
              <a:t>A propos de la sémantique et de la syntaxe</a:t>
            </a:r>
          </a:p>
          <a:p>
            <a:pPr algn="ctr"/>
            <a:endParaRPr lang="fr-FR" b="1" i="1" dirty="0"/>
          </a:p>
          <a:p>
            <a:pPr algn="ctr"/>
            <a:endParaRPr lang="fr-FR" b="1" i="1" dirty="0"/>
          </a:p>
          <a:p>
            <a:pPr algn="ctr"/>
            <a:endParaRPr lang="fr-FR" b="1" i="1" dirty="0"/>
          </a:p>
          <a:p>
            <a:pPr algn="ctr"/>
            <a:r>
              <a:rPr lang="fr-FR" b="1" i="1" dirty="0"/>
              <a:t> </a:t>
            </a:r>
          </a:p>
        </p:txBody>
      </p:sp>
      <p:sp>
        <p:nvSpPr>
          <p:cNvPr id="4" name="ZoneTexte 3"/>
          <p:cNvSpPr txBox="1"/>
          <p:nvPr/>
        </p:nvSpPr>
        <p:spPr>
          <a:xfrm>
            <a:off x="635000" y="1117600"/>
            <a:ext cx="7585897" cy="6370974"/>
          </a:xfrm>
          <a:prstGeom prst="rect">
            <a:avLst/>
          </a:prstGeom>
          <a:noFill/>
        </p:spPr>
        <p:txBody>
          <a:bodyPr wrap="square" rtlCol="0">
            <a:spAutoFit/>
          </a:bodyPr>
          <a:lstStyle/>
          <a:p>
            <a:endParaRPr lang="fr-FR" sz="2000" b="1" dirty="0"/>
          </a:p>
          <a:p>
            <a:r>
              <a:rPr lang="fr-FR" sz="2400" b="1" dirty="0"/>
              <a:t>Choix du vocabulaire  </a:t>
            </a:r>
            <a:r>
              <a:rPr lang="fr-FR" sz="2400" dirty="0"/>
              <a:t>: riche, pauvre, technique,   						  sophistiqué</a:t>
            </a:r>
          </a:p>
          <a:p>
            <a:r>
              <a:rPr lang="fr-FR" sz="2400" b="1" dirty="0"/>
              <a:t>Choix des pronoms </a:t>
            </a:r>
            <a:r>
              <a:rPr lang="fr-FR" sz="2400" dirty="0"/>
              <a:t>:  Abondance de « Je » ( Assertivité) ? 		                                Centration sur soi ?</a:t>
            </a:r>
          </a:p>
          <a:p>
            <a:r>
              <a:rPr lang="fr-FR" sz="2400" dirty="0"/>
              <a:t>				            Abondance de l’indéfini, « On » ?</a:t>
            </a:r>
          </a:p>
          <a:p>
            <a:r>
              <a:rPr lang="fr-FR" sz="2400" b="1" dirty="0"/>
              <a:t>Temps des verbes </a:t>
            </a:r>
            <a:r>
              <a:rPr lang="fr-FR" sz="2400" dirty="0"/>
              <a:t>: Présent de réalité, Conditionnel, </a:t>
            </a:r>
          </a:p>
          <a:p>
            <a:r>
              <a:rPr lang="fr-FR" sz="2400" dirty="0"/>
              <a:t>					   Plus que parfait </a:t>
            </a:r>
            <a:r>
              <a:rPr lang="mr-IN" sz="2400" dirty="0"/>
              <a:t>…</a:t>
            </a:r>
            <a:r>
              <a:rPr lang="fr-FR" sz="2400" dirty="0"/>
              <a:t>.</a:t>
            </a:r>
          </a:p>
          <a:p>
            <a:r>
              <a:rPr lang="fr-FR" sz="2400" b="1" dirty="0"/>
              <a:t>Présence d’images </a:t>
            </a:r>
            <a:r>
              <a:rPr lang="fr-FR" sz="2400" dirty="0"/>
              <a:t>: Pensée divergente, comparaisons,   				          métaphores, périphrases </a:t>
            </a:r>
            <a:r>
              <a:rPr lang="mr-IN" sz="2400" dirty="0"/>
              <a:t>…</a:t>
            </a:r>
            <a:r>
              <a:rPr lang="fr-FR" sz="2400" dirty="0"/>
              <a:t>..</a:t>
            </a:r>
          </a:p>
          <a:p>
            <a:r>
              <a:rPr lang="fr-FR" sz="2400" b="1" dirty="0"/>
              <a:t>Formules types qui renvoient aux 6 attitudes de Porter </a:t>
            </a:r>
            <a:r>
              <a:rPr lang="fr-FR" sz="2000" dirty="0"/>
              <a:t>: il aurait fallu</a:t>
            </a:r>
            <a:r>
              <a:rPr lang="mr-IN" sz="2000" dirty="0"/>
              <a:t>…</a:t>
            </a:r>
            <a:r>
              <a:rPr lang="fr-FR" sz="2000" dirty="0"/>
              <a:t>  (évaluation), on pourrait dire</a:t>
            </a:r>
            <a:r>
              <a:rPr lang="mr-IN" sz="2000" dirty="0"/>
              <a:t>…</a:t>
            </a:r>
            <a:r>
              <a:rPr lang="fr-FR" sz="2000" dirty="0"/>
              <a:t> (interprétation), moi aussi, vous savez</a:t>
            </a:r>
            <a:r>
              <a:rPr lang="mr-IN" sz="2000" dirty="0"/>
              <a:t>…</a:t>
            </a:r>
            <a:r>
              <a:rPr lang="fr-FR" sz="2000" dirty="0"/>
              <a:t>. (soutien), je précise que</a:t>
            </a:r>
            <a:r>
              <a:rPr lang="mr-IN" sz="2000" dirty="0"/>
              <a:t>…</a:t>
            </a:r>
            <a:r>
              <a:rPr lang="fr-FR" sz="2000" dirty="0"/>
              <a:t>. (enquête), Il n’y a qu’à</a:t>
            </a:r>
            <a:r>
              <a:rPr lang="mr-IN" sz="2000" dirty="0"/>
              <a:t>…</a:t>
            </a:r>
            <a:r>
              <a:rPr lang="fr-FR" sz="2000" dirty="0"/>
              <a:t>. (décision), si je comprends bien</a:t>
            </a:r>
            <a:r>
              <a:rPr lang="mr-IN" sz="2000" dirty="0"/>
              <a:t>…</a:t>
            </a:r>
            <a:r>
              <a:rPr lang="fr-FR" sz="2000" dirty="0"/>
              <a:t>. (recherche de compréhension) </a:t>
            </a:r>
          </a:p>
          <a:p>
            <a:r>
              <a:rPr lang="fr-FR" sz="2400" b="1" dirty="0"/>
              <a:t>Intonation, Rythme </a:t>
            </a:r>
          </a:p>
          <a:p>
            <a:endParaRPr lang="fr-FR" sz="2400" dirty="0"/>
          </a:p>
          <a:p>
            <a:r>
              <a:rPr lang="fr-FR" sz="2400" b="1" dirty="0"/>
              <a:t>Intonation, rythme, place des mots </a:t>
            </a:r>
            <a:r>
              <a:rPr lang="mr-IN" sz="2400" dirty="0"/>
              <a:t>…</a:t>
            </a:r>
            <a:r>
              <a:rPr lang="fr-FR" sz="2400" dirty="0"/>
              <a:t>.</a:t>
            </a:r>
          </a:p>
        </p:txBody>
      </p:sp>
      <p:sp>
        <p:nvSpPr>
          <p:cNvPr id="2" name="Espace réservé du pied de page 1"/>
          <p:cNvSpPr>
            <a:spLocks noGrp="1"/>
          </p:cNvSpPr>
          <p:nvPr>
            <p:ph type="ftr" sz="quarter" idx="11"/>
          </p:nvPr>
        </p:nvSpPr>
        <p:spPr/>
        <p:txBody>
          <a:bodyPr/>
          <a:lstStyle/>
          <a:p>
            <a:r>
              <a:rPr lang="fr-FR" dirty="0"/>
              <a:t>Monique Lafont Formation Conseil</a:t>
            </a:r>
          </a:p>
        </p:txBody>
      </p:sp>
      <p:sp>
        <p:nvSpPr>
          <p:cNvPr id="5" name="Espace réservé du numéro de diapositive 4"/>
          <p:cNvSpPr>
            <a:spLocks noGrp="1"/>
          </p:cNvSpPr>
          <p:nvPr>
            <p:ph type="sldNum" sz="quarter" idx="12"/>
          </p:nvPr>
        </p:nvSpPr>
        <p:spPr/>
        <p:txBody>
          <a:bodyPr/>
          <a:lstStyle/>
          <a:p>
            <a:fld id="{DA6D0CE9-0537-0645-9D9D-006FA1DD84FD}" type="slidenum">
              <a:rPr lang="fr-FR" smtClean="0"/>
              <a:t>4</a:t>
            </a:fld>
            <a:endParaRPr lang="fr-FR"/>
          </a:p>
        </p:txBody>
      </p:sp>
    </p:spTree>
    <p:extLst>
      <p:ext uri="{BB962C8B-B14F-4D97-AF65-F5344CB8AC3E}">
        <p14:creationId xmlns:p14="http://schemas.microsoft.com/office/powerpoint/2010/main" val="314488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435100" y="891416"/>
            <a:ext cx="6638533" cy="5966584"/>
          </a:xfrm>
          <a:prstGeom prst="rect">
            <a:avLst/>
          </a:prstGeom>
        </p:spPr>
      </p:pic>
      <p:sp>
        <p:nvSpPr>
          <p:cNvPr id="5" name="ZoneTexte 4"/>
          <p:cNvSpPr txBox="1"/>
          <p:nvPr/>
        </p:nvSpPr>
        <p:spPr>
          <a:xfrm>
            <a:off x="2235200" y="104120"/>
            <a:ext cx="4610100" cy="892552"/>
          </a:xfrm>
          <a:prstGeom prst="rect">
            <a:avLst/>
          </a:prstGeom>
          <a:noFill/>
        </p:spPr>
        <p:txBody>
          <a:bodyPr wrap="square" rtlCol="0">
            <a:spAutoFit/>
          </a:bodyPr>
          <a:lstStyle/>
          <a:p>
            <a:pPr algn="ctr"/>
            <a:r>
              <a:rPr lang="fr-FR" sz="2800" b="1" dirty="0">
                <a:solidFill>
                  <a:srgbClr val="000000"/>
                </a:solidFill>
              </a:rPr>
              <a:t>Canal 2 : Le Non Verbal </a:t>
            </a:r>
          </a:p>
          <a:p>
            <a:pPr algn="ctr"/>
            <a:r>
              <a:rPr lang="fr-FR" sz="2400" b="1" dirty="0">
                <a:solidFill>
                  <a:srgbClr val="000000"/>
                </a:solidFill>
              </a:rPr>
              <a:t>Les trois V de </a:t>
            </a:r>
            <a:r>
              <a:rPr lang="fr-FR" sz="2400" b="1" dirty="0" err="1">
                <a:solidFill>
                  <a:srgbClr val="000000"/>
                </a:solidFill>
              </a:rPr>
              <a:t>Mehrabian</a:t>
            </a:r>
            <a:endParaRPr lang="fr-FR" sz="2400" b="1" dirty="0">
              <a:solidFill>
                <a:srgbClr val="000000"/>
              </a:solidFill>
            </a:endParaRPr>
          </a:p>
        </p:txBody>
      </p:sp>
      <p:sp>
        <p:nvSpPr>
          <p:cNvPr id="2" name="Espace réservé du pied de page 1"/>
          <p:cNvSpPr>
            <a:spLocks noGrp="1"/>
          </p:cNvSpPr>
          <p:nvPr>
            <p:ph type="ftr" sz="quarter" idx="11"/>
          </p:nvPr>
        </p:nvSpPr>
        <p:spPr/>
        <p:txBody>
          <a:bodyPr/>
          <a:lstStyle/>
          <a:p>
            <a:r>
              <a:rPr lang="fr-FR"/>
              <a:t>Monique Lafont Formation Conseil</a:t>
            </a:r>
          </a:p>
        </p:txBody>
      </p:sp>
      <p:sp>
        <p:nvSpPr>
          <p:cNvPr id="3" name="Espace réservé du numéro de diapositive 2"/>
          <p:cNvSpPr>
            <a:spLocks noGrp="1"/>
          </p:cNvSpPr>
          <p:nvPr>
            <p:ph type="sldNum" sz="quarter" idx="12"/>
          </p:nvPr>
        </p:nvSpPr>
        <p:spPr/>
        <p:txBody>
          <a:bodyPr/>
          <a:lstStyle/>
          <a:p>
            <a:fld id="{DA6D0CE9-0537-0645-9D9D-006FA1DD84FD}" type="slidenum">
              <a:rPr lang="fr-FR" smtClean="0"/>
              <a:t>5</a:t>
            </a:fld>
            <a:endParaRPr lang="fr-FR"/>
          </a:p>
        </p:txBody>
      </p:sp>
    </p:spTree>
    <p:extLst>
      <p:ext uri="{BB962C8B-B14F-4D97-AF65-F5344CB8AC3E}">
        <p14:creationId xmlns:p14="http://schemas.microsoft.com/office/powerpoint/2010/main" val="126494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60648"/>
            <a:ext cx="7772400" cy="1143000"/>
          </a:xfrm>
        </p:spPr>
        <p:txBody>
          <a:bodyPr>
            <a:normAutofit/>
          </a:bodyPr>
          <a:lstStyle/>
          <a:p>
            <a:pPr algn="ctr"/>
            <a:r>
              <a:rPr lang="fr-FR" sz="2800" b="1" dirty="0"/>
              <a:t>Canal 2 : Le Non Verbal  </a:t>
            </a:r>
            <a:br>
              <a:rPr lang="fr-FR" sz="2800" b="1" dirty="0"/>
            </a:br>
            <a:r>
              <a:rPr lang="fr-FR" sz="2800" b="1" dirty="0"/>
              <a:t>La PNL au service de l’écoute professionnelle</a:t>
            </a:r>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BA5979D1-1305-494F-BF46-DF13AE93439A}" type="slidenum">
              <a:rPr lang="fr-FR" smtClean="0"/>
              <a:pPr/>
              <a:t>6</a:t>
            </a:fld>
            <a:endParaRPr lang="fr-FR"/>
          </a:p>
        </p:txBody>
      </p:sp>
      <p:sp>
        <p:nvSpPr>
          <p:cNvPr id="5" name="Espace réservé du contenu 4"/>
          <p:cNvSpPr>
            <a:spLocks noGrp="1"/>
          </p:cNvSpPr>
          <p:nvPr>
            <p:ph sz="quarter" idx="1"/>
          </p:nvPr>
        </p:nvSpPr>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fr-FR" sz="2800" b="1" dirty="0"/>
              <a:t>La Programmation neurolinguistique est un ensemble de techniques d’observation, de codage et d’intervention</a:t>
            </a:r>
            <a:r>
              <a:rPr lang="fr-FR" sz="2800" dirty="0"/>
              <a:t> </a:t>
            </a:r>
            <a:r>
              <a:rPr lang="fr-FR" sz="2800" b="1" dirty="0"/>
              <a:t>destinée</a:t>
            </a:r>
            <a:r>
              <a:rPr lang="fr-FR" sz="2800" dirty="0"/>
              <a:t> :</a:t>
            </a:r>
          </a:p>
          <a:p>
            <a:pPr marL="0" indent="0">
              <a:buNone/>
            </a:pPr>
            <a:r>
              <a:rPr lang="fr-FR" sz="3200" dirty="0"/>
              <a:t> - </a:t>
            </a:r>
            <a:r>
              <a:rPr lang="fr-FR" sz="3200" i="1" dirty="0"/>
              <a:t>à étudier la structure de l’expérience subjective </a:t>
            </a:r>
          </a:p>
          <a:p>
            <a:pPr marL="0" indent="0">
              <a:buNone/>
            </a:pPr>
            <a:r>
              <a:rPr lang="fr-FR" sz="3200" dirty="0"/>
              <a:t> - </a:t>
            </a:r>
            <a:r>
              <a:rPr lang="fr-FR" sz="3200" i="1" dirty="0"/>
              <a:t>à mieux comprendre l’interaction ou 	communication interpersonnelle</a:t>
            </a:r>
          </a:p>
          <a:p>
            <a:pPr marL="0" indent="0">
              <a:buNone/>
            </a:pPr>
            <a:r>
              <a:rPr lang="fr-FR" sz="3200" dirty="0"/>
              <a:t> - </a:t>
            </a:r>
            <a:r>
              <a:rPr lang="fr-FR" sz="3200" i="1" dirty="0"/>
              <a:t>à favoriser le changement dans un objectif de 	développement personnel </a:t>
            </a:r>
          </a:p>
        </p:txBody>
      </p:sp>
    </p:spTree>
    <p:extLst>
      <p:ext uri="{BB962C8B-B14F-4D97-AF65-F5344CB8AC3E}">
        <p14:creationId xmlns:p14="http://schemas.microsoft.com/office/powerpoint/2010/main" val="60365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L’origine de la PNL : Apprendre des autres </a:t>
            </a:r>
            <a:endParaRPr lang="fr-FR" sz="2800" dirty="0"/>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BA5979D1-1305-494F-BF46-DF13AE93439A}" type="slidenum">
              <a:rPr lang="fr-FR" smtClean="0"/>
              <a:pPr/>
              <a:t>7</a:t>
            </a:fld>
            <a:endParaRPr lang="fr-FR"/>
          </a:p>
        </p:txBody>
      </p:sp>
      <p:sp>
        <p:nvSpPr>
          <p:cNvPr id="5" name="Espace réservé du contenu 4"/>
          <p:cNvSpPr>
            <a:spLocks noGrp="1"/>
          </p:cNvSpPr>
          <p:nvPr>
            <p:ph sz="quarter" idx="1"/>
          </p:nvPr>
        </p:nvSpPr>
        <p:spPr/>
        <p:txBody>
          <a:bodyPr>
            <a:normAutofit fontScale="92500" lnSpcReduction="20000"/>
          </a:bodyPr>
          <a:lstStyle/>
          <a:p>
            <a:r>
              <a:rPr lang="fr-FR" b="1" dirty="0"/>
              <a:t>Fondée aux Etats Unis (Université de Santa Cruz) en 1972 </a:t>
            </a:r>
            <a:r>
              <a:rPr lang="fr-FR" dirty="0"/>
              <a:t>par le linguiste </a:t>
            </a:r>
            <a:r>
              <a:rPr lang="fr-FR" b="1" dirty="0"/>
              <a:t>John </a:t>
            </a:r>
            <a:r>
              <a:rPr lang="fr-FR" b="1" dirty="0" err="1"/>
              <a:t>Grinder</a:t>
            </a:r>
            <a:r>
              <a:rPr lang="fr-FR" dirty="0"/>
              <a:t> et le psychologue </a:t>
            </a:r>
            <a:r>
              <a:rPr lang="fr-FR" b="1" dirty="0"/>
              <a:t>Richard </a:t>
            </a:r>
            <a:r>
              <a:rPr lang="fr-FR" b="1" dirty="0" err="1"/>
              <a:t>Bandler</a:t>
            </a:r>
            <a:r>
              <a:rPr lang="fr-FR" b="1" dirty="0"/>
              <a:t> </a:t>
            </a:r>
          </a:p>
          <a:p>
            <a:r>
              <a:rPr lang="fr-FR" b="1" dirty="0"/>
              <a:t>Leur projet </a:t>
            </a:r>
            <a:r>
              <a:rPr lang="fr-FR" dirty="0"/>
              <a:t>: Etudier </a:t>
            </a:r>
            <a:r>
              <a:rPr lang="fr-FR" b="1" dirty="0"/>
              <a:t>les comportements d’excellence </a:t>
            </a:r>
            <a:r>
              <a:rPr lang="fr-FR" dirty="0"/>
              <a:t>dans la communication  pour déterminer les conditions de succès et les reproduire au mieux. </a:t>
            </a:r>
          </a:p>
          <a:p>
            <a:r>
              <a:rPr lang="fr-FR" b="1" dirty="0"/>
              <a:t>Cette modélisation a concerné des gens repérés pour leur talent </a:t>
            </a:r>
            <a:r>
              <a:rPr lang="fr-FR" dirty="0"/>
              <a:t>: des thérapeutes, des inventeurs, des sportifs, des managers, des artistes, des informaticiens, des étudiants.  </a:t>
            </a:r>
          </a:p>
          <a:p>
            <a:endParaRPr lang="fr-FR" dirty="0"/>
          </a:p>
          <a:p>
            <a:endParaRPr lang="fr-FR" dirty="0"/>
          </a:p>
        </p:txBody>
      </p:sp>
    </p:spTree>
    <p:extLst>
      <p:ext uri="{BB962C8B-B14F-4D97-AF65-F5344CB8AC3E}">
        <p14:creationId xmlns:p14="http://schemas.microsoft.com/office/powerpoint/2010/main" val="293805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Terrains d’action de la PNL </a:t>
            </a:r>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BA5979D1-1305-494F-BF46-DF13AE93439A}" type="slidenum">
              <a:rPr lang="fr-FR" smtClean="0"/>
              <a:pPr/>
              <a:t>8</a:t>
            </a:fld>
            <a:endParaRPr lang="fr-FR"/>
          </a:p>
        </p:txBody>
      </p:sp>
      <p:sp>
        <p:nvSpPr>
          <p:cNvPr id="5" name="Espace réservé du contenu 4"/>
          <p:cNvSpPr>
            <a:spLocks noGrp="1"/>
          </p:cNvSpPr>
          <p:nvPr>
            <p:ph sz="quarter" idx="1"/>
          </p:nvPr>
        </p:nvSpPr>
        <p:spPr/>
        <p:txBody>
          <a:bodyPr>
            <a:normAutofit/>
          </a:bodyPr>
          <a:lstStyle/>
          <a:p>
            <a:r>
              <a:rPr lang="fr-FR" sz="2400" b="1" dirty="0"/>
              <a:t>A chaque comportement correspond un état intérieur et des processus internes spécifiques </a:t>
            </a:r>
          </a:p>
        </p:txBody>
      </p:sp>
      <p:sp>
        <p:nvSpPr>
          <p:cNvPr id="17" name="ZoneTexte 16"/>
          <p:cNvSpPr txBox="1"/>
          <p:nvPr/>
        </p:nvSpPr>
        <p:spPr>
          <a:xfrm>
            <a:off x="2555776" y="2996952"/>
            <a:ext cx="1152128" cy="369332"/>
          </a:xfrm>
          <a:prstGeom prst="rect">
            <a:avLst/>
          </a:prstGeom>
          <a:noFill/>
        </p:spPr>
        <p:txBody>
          <a:bodyPr wrap="square" rtlCol="0">
            <a:spAutoFit/>
          </a:bodyPr>
          <a:lstStyle/>
          <a:p>
            <a:pPr algn="ctr"/>
            <a:endParaRPr lang="fr-FR" b="1" dirty="0"/>
          </a:p>
        </p:txBody>
      </p:sp>
      <p:sp>
        <p:nvSpPr>
          <p:cNvPr id="18" name="ZoneTexte 17"/>
          <p:cNvSpPr txBox="1"/>
          <p:nvPr/>
        </p:nvSpPr>
        <p:spPr>
          <a:xfrm>
            <a:off x="4067944" y="2996952"/>
            <a:ext cx="1224136" cy="369332"/>
          </a:xfrm>
          <a:prstGeom prst="rect">
            <a:avLst/>
          </a:prstGeom>
          <a:noFill/>
        </p:spPr>
        <p:txBody>
          <a:bodyPr wrap="square" rtlCol="0">
            <a:spAutoFit/>
          </a:bodyPr>
          <a:lstStyle/>
          <a:p>
            <a:endParaRPr lang="fr-FR" b="1" dirty="0"/>
          </a:p>
        </p:txBody>
      </p:sp>
      <p:sp>
        <p:nvSpPr>
          <p:cNvPr id="26" name="ZoneTexte 25"/>
          <p:cNvSpPr txBox="1"/>
          <p:nvPr/>
        </p:nvSpPr>
        <p:spPr>
          <a:xfrm>
            <a:off x="5016500" y="2924944"/>
            <a:ext cx="3731964" cy="3170099"/>
          </a:xfrm>
          <a:prstGeom prst="rect">
            <a:avLst/>
          </a:prstGeom>
          <a:noFill/>
        </p:spPr>
        <p:txBody>
          <a:bodyPr wrap="square" rtlCol="0">
            <a:spAutoFit/>
          </a:bodyPr>
          <a:lstStyle/>
          <a:p>
            <a:r>
              <a:rPr lang="fr-FR" sz="2000" dirty="0"/>
              <a:t>Exemple : « Je suis dynamique »</a:t>
            </a:r>
          </a:p>
          <a:p>
            <a:pPr>
              <a:buFontTx/>
              <a:buChar char="-"/>
            </a:pPr>
            <a:r>
              <a:rPr lang="fr-FR" sz="2000" dirty="0"/>
              <a:t>Comment cela se manifeste-t-il ? </a:t>
            </a:r>
            <a:r>
              <a:rPr lang="fr-FR" sz="2000" b="1" dirty="0"/>
              <a:t>Comportement extérieur</a:t>
            </a:r>
          </a:p>
          <a:p>
            <a:pPr>
              <a:buFontTx/>
              <a:buChar char="-"/>
            </a:pPr>
            <a:r>
              <a:rPr lang="fr-FR" sz="2000" dirty="0"/>
              <a:t>Qu’éprouvez-vous quand vous êtes dynamique ? </a:t>
            </a:r>
          </a:p>
          <a:p>
            <a:r>
              <a:rPr lang="fr-FR" sz="2000" b="1" dirty="0"/>
              <a:t>Etat intérieur</a:t>
            </a:r>
          </a:p>
          <a:p>
            <a:pPr>
              <a:buFontTx/>
              <a:buChar char="-"/>
            </a:pPr>
            <a:r>
              <a:rPr lang="fr-FR" sz="2000" dirty="0"/>
              <a:t> Que voyez-vous, qu’entendez-vous, que dites-vous quand vous êtes dynamique ?</a:t>
            </a:r>
          </a:p>
          <a:p>
            <a:r>
              <a:rPr lang="fr-FR" sz="2000" b="1" dirty="0"/>
              <a:t>Processus internes </a:t>
            </a:r>
          </a:p>
        </p:txBody>
      </p:sp>
      <p:grpSp>
        <p:nvGrpSpPr>
          <p:cNvPr id="24" name="Grouper 23"/>
          <p:cNvGrpSpPr/>
          <p:nvPr/>
        </p:nvGrpSpPr>
        <p:grpSpPr>
          <a:xfrm>
            <a:off x="1251992" y="3366284"/>
            <a:ext cx="3472408" cy="2990066"/>
            <a:chOff x="2339752" y="2348880"/>
            <a:chExt cx="3024336" cy="2376264"/>
          </a:xfrm>
        </p:grpSpPr>
        <p:sp>
          <p:nvSpPr>
            <p:cNvPr id="28" name="Ellipse 27"/>
            <p:cNvSpPr/>
            <p:nvPr/>
          </p:nvSpPr>
          <p:spPr>
            <a:xfrm>
              <a:off x="2339752" y="2348880"/>
              <a:ext cx="3024336" cy="237626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9" name="Connecteur droit 28"/>
            <p:cNvCxnSpPr>
              <a:endCxn id="28" idx="3"/>
            </p:cNvCxnSpPr>
            <p:nvPr/>
          </p:nvCxnSpPr>
          <p:spPr>
            <a:xfrm flipH="1">
              <a:off x="2782656" y="3573016"/>
              <a:ext cx="1141272" cy="8041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3923928" y="3573016"/>
              <a:ext cx="1080120" cy="864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flipV="1">
              <a:off x="3851920" y="2348880"/>
              <a:ext cx="72008" cy="12241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2555776" y="2996952"/>
              <a:ext cx="1152128" cy="646331"/>
            </a:xfrm>
            <a:prstGeom prst="rect">
              <a:avLst/>
            </a:prstGeom>
            <a:noFill/>
          </p:spPr>
          <p:txBody>
            <a:bodyPr wrap="square" rtlCol="0">
              <a:spAutoFit/>
            </a:bodyPr>
            <a:lstStyle/>
            <a:p>
              <a:pPr algn="ctr"/>
              <a:r>
                <a:rPr lang="fr-FR" b="1" dirty="0"/>
                <a:t>Etat</a:t>
              </a:r>
            </a:p>
            <a:p>
              <a:pPr algn="ctr"/>
              <a:r>
                <a:rPr lang="fr-FR" b="1" dirty="0"/>
                <a:t>intérieur</a:t>
              </a:r>
            </a:p>
          </p:txBody>
        </p:sp>
        <p:sp>
          <p:nvSpPr>
            <p:cNvPr id="33" name="ZoneTexte 32"/>
            <p:cNvSpPr txBox="1"/>
            <p:nvPr/>
          </p:nvSpPr>
          <p:spPr>
            <a:xfrm>
              <a:off x="4067944" y="2996952"/>
              <a:ext cx="1224136" cy="646331"/>
            </a:xfrm>
            <a:prstGeom prst="rect">
              <a:avLst/>
            </a:prstGeom>
            <a:noFill/>
          </p:spPr>
          <p:txBody>
            <a:bodyPr wrap="square" rtlCol="0">
              <a:spAutoFit/>
            </a:bodyPr>
            <a:lstStyle/>
            <a:p>
              <a:r>
                <a:rPr lang="fr-FR" b="1" dirty="0"/>
                <a:t>Processus </a:t>
              </a:r>
            </a:p>
            <a:p>
              <a:r>
                <a:rPr lang="fr-FR" b="1" dirty="0"/>
                <a:t>internes</a:t>
              </a:r>
            </a:p>
          </p:txBody>
        </p:sp>
        <p:sp>
          <p:nvSpPr>
            <p:cNvPr id="34" name="ZoneTexte 33"/>
            <p:cNvSpPr txBox="1"/>
            <p:nvPr/>
          </p:nvSpPr>
          <p:spPr>
            <a:xfrm>
              <a:off x="2987824" y="4077072"/>
              <a:ext cx="1872208" cy="646331"/>
            </a:xfrm>
            <a:prstGeom prst="rect">
              <a:avLst/>
            </a:prstGeom>
            <a:noFill/>
          </p:spPr>
          <p:txBody>
            <a:bodyPr wrap="square" rtlCol="0">
              <a:spAutoFit/>
            </a:bodyPr>
            <a:lstStyle/>
            <a:p>
              <a:pPr algn="ctr"/>
              <a:r>
                <a:rPr lang="fr-FR" b="1" dirty="0"/>
                <a:t>Comportement extérieur</a:t>
              </a:r>
            </a:p>
          </p:txBody>
        </p:sp>
      </p:grpSp>
    </p:spTree>
    <p:extLst>
      <p:ext uri="{BB962C8B-B14F-4D97-AF65-F5344CB8AC3E}">
        <p14:creationId xmlns:p14="http://schemas.microsoft.com/office/powerpoint/2010/main" val="417427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a:t>PNL : Fondements épistémologiques</a:t>
            </a:r>
          </a:p>
        </p:txBody>
      </p:sp>
      <p:sp>
        <p:nvSpPr>
          <p:cNvPr id="3" name="Espace réservé du pied de page 2"/>
          <p:cNvSpPr>
            <a:spLocks noGrp="1"/>
          </p:cNvSpPr>
          <p:nvPr>
            <p:ph type="ftr" sz="quarter" idx="11"/>
          </p:nvPr>
        </p:nvSpPr>
        <p:spPr/>
        <p:txBody>
          <a:bodyPr/>
          <a:lstStyle/>
          <a:p>
            <a:r>
              <a:rPr lang="fr-FR"/>
              <a:t>Monique Lafont Formation Conseil</a:t>
            </a:r>
          </a:p>
        </p:txBody>
      </p:sp>
      <p:sp>
        <p:nvSpPr>
          <p:cNvPr id="4" name="Espace réservé du numéro de diapositive 3"/>
          <p:cNvSpPr>
            <a:spLocks noGrp="1"/>
          </p:cNvSpPr>
          <p:nvPr>
            <p:ph type="sldNum" sz="quarter" idx="12"/>
          </p:nvPr>
        </p:nvSpPr>
        <p:spPr/>
        <p:txBody>
          <a:bodyPr/>
          <a:lstStyle/>
          <a:p>
            <a:fld id="{BA5979D1-1305-494F-BF46-DF13AE93439A}" type="slidenum">
              <a:rPr lang="fr-FR" smtClean="0"/>
              <a:pPr/>
              <a:t>9</a:t>
            </a:fld>
            <a:endParaRPr lang="fr-FR"/>
          </a:p>
        </p:txBody>
      </p:sp>
      <p:sp>
        <p:nvSpPr>
          <p:cNvPr id="5" name="Espace réservé du contenu 4"/>
          <p:cNvSpPr>
            <a:spLocks noGrp="1"/>
          </p:cNvSpPr>
          <p:nvPr>
            <p:ph sz="quarter" idx="1"/>
          </p:nvPr>
        </p:nvSpPr>
        <p:spPr/>
        <p:txBody>
          <a:bodyPr>
            <a:normAutofit fontScale="77500" lnSpcReduction="20000"/>
          </a:bodyPr>
          <a:lstStyle/>
          <a:p>
            <a:r>
              <a:rPr lang="fr-FR" b="1" u="sng" dirty="0"/>
              <a:t>Programmation</a:t>
            </a:r>
            <a:r>
              <a:rPr lang="fr-FR" dirty="0"/>
              <a:t> : fait référence à l’ensemble des automatismes (ou d’apprentissage) qu’il s’agisse d’automatisme cognitifs, émotionnels ou comportementaux</a:t>
            </a:r>
          </a:p>
          <a:p>
            <a:endParaRPr lang="fr-FR" dirty="0"/>
          </a:p>
          <a:p>
            <a:r>
              <a:rPr lang="fr-FR" b="1" u="sng" dirty="0" err="1"/>
              <a:t>Neuro</a:t>
            </a:r>
            <a:r>
              <a:rPr lang="fr-FR" dirty="0"/>
              <a:t> : fait référence aux neurones, au système nerveux central et au système nerveux périphérique qui établissent des corrélations entre les perceptions, les émotions et les comportements</a:t>
            </a:r>
          </a:p>
          <a:p>
            <a:endParaRPr lang="fr-FR" dirty="0"/>
          </a:p>
          <a:p>
            <a:r>
              <a:rPr lang="fr-FR" b="1" u="sng" dirty="0"/>
              <a:t>Linguistique</a:t>
            </a:r>
            <a:r>
              <a:rPr lang="fr-FR" dirty="0"/>
              <a:t> explique l’importance de la dimension du langage compris comme le véhicule de la culture et des représentations mentales du sujet </a:t>
            </a:r>
          </a:p>
          <a:p>
            <a:endParaRPr lang="fr-FR" dirty="0"/>
          </a:p>
          <a:p>
            <a:endParaRPr lang="fr-FR" dirty="0"/>
          </a:p>
        </p:txBody>
      </p:sp>
    </p:spTree>
    <p:extLst>
      <p:ext uri="{BB962C8B-B14F-4D97-AF65-F5344CB8AC3E}">
        <p14:creationId xmlns:p14="http://schemas.microsoft.com/office/powerpoint/2010/main" val="374079797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573</TotalTime>
  <Words>2681</Words>
  <Application>Microsoft Macintosh PowerPoint</Application>
  <PresentationFormat>Affichage à l'écran (4:3)</PresentationFormat>
  <Paragraphs>327</Paragraphs>
  <Slides>31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Arial</vt:lpstr>
      <vt:lpstr>Calibri</vt:lpstr>
      <vt:lpstr>Cambria</vt:lpstr>
      <vt:lpstr>Times</vt:lpstr>
      <vt:lpstr>Wingdings 2</vt:lpstr>
      <vt:lpstr>Thème Office</vt:lpstr>
      <vt:lpstr>L’écoute professionnelle  dans tous ses états… </vt:lpstr>
      <vt:lpstr>  Identification des différents canaux utilisés dans une situation d’écoute professionnelle  </vt:lpstr>
      <vt:lpstr>Présentation PowerPoint</vt:lpstr>
      <vt:lpstr>Présentation PowerPoint</vt:lpstr>
      <vt:lpstr>Présentation PowerPoint</vt:lpstr>
      <vt:lpstr>Canal 2 : Le Non Verbal   La PNL au service de l’écoute professionnelle</vt:lpstr>
      <vt:lpstr>L’origine de la PNL : Apprendre des autres </vt:lpstr>
      <vt:lpstr>Terrains d’action de la PNL </vt:lpstr>
      <vt:lpstr>PNL : Fondements épistémologiques</vt:lpstr>
      <vt:lpstr>Les 9 présupposés de la PNL</vt:lpstr>
      <vt:lpstr>Les 9 présupposés de la PNL</vt:lpstr>
      <vt:lpstr>Les 9 présupposés de la PNL</vt:lpstr>
      <vt:lpstr>Quelques techniques de la PNL </vt:lpstr>
      <vt:lpstr>Quelques techniques de la PNL </vt:lpstr>
      <vt:lpstr>Quelques techniques de la PNL </vt:lpstr>
      <vt:lpstr>Quelques techniques de la PNL </vt:lpstr>
      <vt:lpstr>Quelques techniques de la PNL </vt:lpstr>
      <vt:lpstr>Quelques techniques de la PNL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Identification des différents canaux utilisés dans une situation d’écoute professionnelle  </dc:title>
  <dc:creator>Lafont Monique </dc:creator>
  <cp:lastModifiedBy>Nicolas GALAS9</cp:lastModifiedBy>
  <cp:revision>82</cp:revision>
  <cp:lastPrinted>2018-04-06T10:29:43Z</cp:lastPrinted>
  <dcterms:created xsi:type="dcterms:W3CDTF">2018-02-26T15:56:23Z</dcterms:created>
  <dcterms:modified xsi:type="dcterms:W3CDTF">2021-08-26T12:17:55Z</dcterms:modified>
</cp:coreProperties>
</file>